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41"/>
  </p:notesMasterIdLst>
  <p:sldIdLst>
    <p:sldId id="410" r:id="rId2"/>
    <p:sldId id="393" r:id="rId3"/>
    <p:sldId id="394" r:id="rId4"/>
    <p:sldId id="347" r:id="rId5"/>
    <p:sldId id="331" r:id="rId6"/>
    <p:sldId id="334" r:id="rId7"/>
    <p:sldId id="336" r:id="rId8"/>
    <p:sldId id="350" r:id="rId9"/>
    <p:sldId id="360" r:id="rId10"/>
    <p:sldId id="361" r:id="rId11"/>
    <p:sldId id="366" r:id="rId12"/>
    <p:sldId id="391" r:id="rId13"/>
    <p:sldId id="392" r:id="rId14"/>
    <p:sldId id="390" r:id="rId15"/>
    <p:sldId id="353" r:id="rId16"/>
    <p:sldId id="354" r:id="rId17"/>
    <p:sldId id="355" r:id="rId18"/>
    <p:sldId id="356" r:id="rId19"/>
    <p:sldId id="357" r:id="rId20"/>
    <p:sldId id="358" r:id="rId21"/>
    <p:sldId id="397" r:id="rId22"/>
    <p:sldId id="384" r:id="rId23"/>
    <p:sldId id="412" r:id="rId24"/>
    <p:sldId id="413" r:id="rId25"/>
    <p:sldId id="411" r:id="rId26"/>
    <p:sldId id="364" r:id="rId27"/>
    <p:sldId id="399" r:id="rId28"/>
    <p:sldId id="400" r:id="rId29"/>
    <p:sldId id="401" r:id="rId30"/>
    <p:sldId id="402" r:id="rId31"/>
    <p:sldId id="349" r:id="rId32"/>
    <p:sldId id="403" r:id="rId33"/>
    <p:sldId id="404" r:id="rId34"/>
    <p:sldId id="405" r:id="rId35"/>
    <p:sldId id="406" r:id="rId36"/>
    <p:sldId id="407" r:id="rId37"/>
    <p:sldId id="408" r:id="rId38"/>
    <p:sldId id="297" r:id="rId39"/>
    <p:sldId id="40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3AE"/>
    <a:srgbClr val="99FF99"/>
    <a:srgbClr val="FF9900"/>
    <a:srgbClr val="F18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91" autoAdjust="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2790B-E927-44F4-9A59-5E1F61222D52}" type="doc">
      <dgm:prSet loTypeId="urn:microsoft.com/office/officeart/2005/8/layout/cycle2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E26F22E-D50C-402A-ACFF-6BAB074D31EA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solidFill>
                <a:schemeClr val="bg2">
                  <a:lumMod val="25000"/>
                </a:schemeClr>
              </a:solidFill>
              <a:effectLst/>
              <a:latin typeface="Georgia" pitchFamily="18" charset="0"/>
            </a:rPr>
            <a:t>Ребенок овладевает способами действия с предметами (зона ближайшего развития) </a:t>
          </a:r>
        </a:p>
      </dgm:t>
    </dgm:pt>
    <dgm:pt modelId="{57C27902-1891-4182-9604-9D2B395238D4}" type="parTrans" cxnId="{F52E4760-E879-436F-8B5E-0E07436D3133}">
      <dgm:prSet/>
      <dgm:spPr/>
      <dgm:t>
        <a:bodyPr/>
        <a:lstStyle/>
        <a:p>
          <a:endParaRPr lang="ru-RU"/>
        </a:p>
      </dgm:t>
    </dgm:pt>
    <dgm:pt modelId="{496D9F7F-CB81-488B-AAD1-92E5D132078C}" type="sibTrans" cxnId="{F52E4760-E879-436F-8B5E-0E07436D3133}">
      <dgm:prSet/>
      <dgm:spPr/>
      <dgm:t>
        <a:bodyPr/>
        <a:lstStyle/>
        <a:p>
          <a:endParaRPr lang="ru-RU"/>
        </a:p>
      </dgm:t>
    </dgm:pt>
    <dgm:pt modelId="{06DBC33B-D013-4BC3-88A1-3CF12C971A53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strike="noStrike" dirty="0">
              <a:solidFill>
                <a:schemeClr val="bg2">
                  <a:lumMod val="25000"/>
                </a:schemeClr>
              </a:solidFill>
              <a:effectLst/>
              <a:latin typeface="Georgia" pitchFamily="18" charset="0"/>
            </a:rPr>
            <a:t>Педагог направляет процесс освоения ребенком предметной деятельности </a:t>
          </a:r>
        </a:p>
      </dgm:t>
    </dgm:pt>
    <dgm:pt modelId="{8067DEDD-B664-427E-A606-90A1F4C83EA1}" type="parTrans" cxnId="{699E12E0-26CA-4E11-8720-2989CBEACAE5}">
      <dgm:prSet/>
      <dgm:spPr/>
      <dgm:t>
        <a:bodyPr/>
        <a:lstStyle/>
        <a:p>
          <a:endParaRPr lang="ru-RU"/>
        </a:p>
      </dgm:t>
    </dgm:pt>
    <dgm:pt modelId="{FDE80B1A-4EFC-4D3E-9496-7874869C0136}" type="sibTrans" cxnId="{699E12E0-26CA-4E11-8720-2989CBEACAE5}">
      <dgm:prSet/>
      <dgm:spPr/>
      <dgm:t>
        <a:bodyPr/>
        <a:lstStyle/>
        <a:p>
          <a:endParaRPr lang="ru-RU"/>
        </a:p>
      </dgm:t>
    </dgm:pt>
    <dgm:pt modelId="{000CF31B-772C-4945-8516-634DB4F73BE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solidFill>
                <a:schemeClr val="bg2">
                  <a:lumMod val="25000"/>
                </a:schemeClr>
              </a:solidFill>
              <a:effectLst/>
              <a:latin typeface="Georgia" pitchFamily="18" charset="0"/>
            </a:rPr>
            <a:t>ППС побуждает к активным действиям с предметами и способствует формированию представлений о них</a:t>
          </a:r>
        </a:p>
      </dgm:t>
    </dgm:pt>
    <dgm:pt modelId="{1775512A-438B-4681-A02B-A78EEC10B124}" type="parTrans" cxnId="{C3AF5275-5A8D-4B0F-BAEA-25CFDAE715F5}">
      <dgm:prSet/>
      <dgm:spPr/>
      <dgm:t>
        <a:bodyPr/>
        <a:lstStyle/>
        <a:p>
          <a:endParaRPr lang="ru-RU"/>
        </a:p>
      </dgm:t>
    </dgm:pt>
    <dgm:pt modelId="{1A59B88B-E600-45A7-B581-3099DE245677}" type="sibTrans" cxnId="{C3AF5275-5A8D-4B0F-BAEA-25CFDAE715F5}">
      <dgm:prSet/>
      <dgm:spPr/>
      <dgm:t>
        <a:bodyPr/>
        <a:lstStyle/>
        <a:p>
          <a:endParaRPr lang="ru-RU"/>
        </a:p>
      </dgm:t>
    </dgm:pt>
    <dgm:pt modelId="{2CFCB743-A8B5-4159-9C30-0D0AEC068546}" type="pres">
      <dgm:prSet presAssocID="{DE62790B-E927-44F4-9A59-5E1F61222D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CD662E-9AEA-4CE6-85AB-8CF6057BB016}" type="pres">
      <dgm:prSet presAssocID="{2E26F22E-D50C-402A-ACFF-6BAB074D31EA}" presName="node" presStyleLbl="node1" presStyleIdx="0" presStyleCnt="3" custScaleX="207756" custRadScaleRad="100788" custRadScaleInc="11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F5768-6339-4A67-9C7F-38A91BA39C62}" type="pres">
      <dgm:prSet presAssocID="{496D9F7F-CB81-488B-AAD1-92E5D132078C}" presName="sibTrans" presStyleLbl="sibTrans2D1" presStyleIdx="0" presStyleCnt="3" custScaleX="396020" custLinFactX="300000" custLinFactNeighborX="332934" custLinFactNeighborY="-73137"/>
      <dgm:spPr/>
      <dgm:t>
        <a:bodyPr/>
        <a:lstStyle/>
        <a:p>
          <a:endParaRPr lang="ru-RU"/>
        </a:p>
      </dgm:t>
    </dgm:pt>
    <dgm:pt modelId="{E43DEA10-511E-4A2C-AFDD-2B71628ABF69}" type="pres">
      <dgm:prSet presAssocID="{496D9F7F-CB81-488B-AAD1-92E5D132078C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3F83BAA-74AA-42E3-BCB5-E2033F61696C}" type="pres">
      <dgm:prSet presAssocID="{06DBC33B-D013-4BC3-88A1-3CF12C971A53}" presName="node" presStyleLbl="node1" presStyleIdx="1" presStyleCnt="3" custScaleX="199308" custRadScaleRad="143686" custRadScaleInc="-37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69569-B1C2-4E27-9C7F-B60146B4B38C}" type="pres">
      <dgm:prSet presAssocID="{FDE80B1A-4EFC-4D3E-9496-7874869C0136}" presName="sibTrans" presStyleLbl="sibTrans2D1" presStyleIdx="1" presStyleCnt="3" custAng="11007462" custScaleX="1213259" custScaleY="115128" custLinFactX="39414" custLinFactY="69032" custLinFactNeighborX="100000" custLinFactNeighborY="100000"/>
      <dgm:spPr/>
      <dgm:t>
        <a:bodyPr/>
        <a:lstStyle/>
        <a:p>
          <a:endParaRPr lang="ru-RU"/>
        </a:p>
      </dgm:t>
    </dgm:pt>
    <dgm:pt modelId="{03294138-47D6-4E23-9CFE-52EC51C61802}" type="pres">
      <dgm:prSet presAssocID="{FDE80B1A-4EFC-4D3E-9496-7874869C013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486CE3E-D4E5-4246-BA08-CC41EF7D639D}" type="pres">
      <dgm:prSet presAssocID="{000CF31B-772C-4945-8516-634DB4F73BE9}" presName="node" presStyleLbl="node1" presStyleIdx="2" presStyleCnt="3" custScaleX="212130" custRadScaleRad="95684" custRadScaleInc="30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AEEBC-04D6-4E15-9CF9-F4F1805AF74A}" type="pres">
      <dgm:prSet presAssocID="{1A59B88B-E600-45A7-B581-3099DE245677}" presName="sibTrans" presStyleLbl="sibTrans2D1" presStyleIdx="2" presStyleCnt="3" custAng="21383797" custScaleX="481463" custScaleY="118055" custLinFactX="-439872" custLinFactNeighborX="-500000" custLinFactNeighborY="-71894"/>
      <dgm:spPr/>
      <dgm:t>
        <a:bodyPr/>
        <a:lstStyle/>
        <a:p>
          <a:endParaRPr lang="ru-RU"/>
        </a:p>
      </dgm:t>
    </dgm:pt>
    <dgm:pt modelId="{8075380B-7B7F-4695-8E6D-83AE0F8F58D8}" type="pres">
      <dgm:prSet presAssocID="{1A59B88B-E600-45A7-B581-3099DE245677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D4907CA-6AB0-4272-81C5-E0BCD8420467}" type="presOf" srcId="{496D9F7F-CB81-488B-AAD1-92E5D132078C}" destId="{F1CF5768-6339-4A67-9C7F-38A91BA39C62}" srcOrd="0" destOrd="0" presId="urn:microsoft.com/office/officeart/2005/8/layout/cycle2"/>
    <dgm:cxn modelId="{15F65052-EBEC-4050-BEC3-5381EEB7425D}" type="presOf" srcId="{496D9F7F-CB81-488B-AAD1-92E5D132078C}" destId="{E43DEA10-511E-4A2C-AFDD-2B71628ABF69}" srcOrd="1" destOrd="0" presId="urn:microsoft.com/office/officeart/2005/8/layout/cycle2"/>
    <dgm:cxn modelId="{D44A109C-34A5-40B8-BD0B-D161273BBA31}" type="presOf" srcId="{2E26F22E-D50C-402A-ACFF-6BAB074D31EA}" destId="{45CD662E-9AEA-4CE6-85AB-8CF6057BB016}" srcOrd="0" destOrd="0" presId="urn:microsoft.com/office/officeart/2005/8/layout/cycle2"/>
    <dgm:cxn modelId="{699E12E0-26CA-4E11-8720-2989CBEACAE5}" srcId="{DE62790B-E927-44F4-9A59-5E1F61222D52}" destId="{06DBC33B-D013-4BC3-88A1-3CF12C971A53}" srcOrd="1" destOrd="0" parTransId="{8067DEDD-B664-427E-A606-90A1F4C83EA1}" sibTransId="{FDE80B1A-4EFC-4D3E-9496-7874869C0136}"/>
    <dgm:cxn modelId="{73F8E1BB-FBA2-447B-9FD4-672F0EB9F2ED}" type="presOf" srcId="{DE62790B-E927-44F4-9A59-5E1F61222D52}" destId="{2CFCB743-A8B5-4159-9C30-0D0AEC068546}" srcOrd="0" destOrd="0" presId="urn:microsoft.com/office/officeart/2005/8/layout/cycle2"/>
    <dgm:cxn modelId="{80C6C0FF-B233-4643-9961-A6E142CA674D}" type="presOf" srcId="{1A59B88B-E600-45A7-B581-3099DE245677}" destId="{950AEEBC-04D6-4E15-9CF9-F4F1805AF74A}" srcOrd="0" destOrd="0" presId="urn:microsoft.com/office/officeart/2005/8/layout/cycle2"/>
    <dgm:cxn modelId="{F52E4760-E879-436F-8B5E-0E07436D3133}" srcId="{DE62790B-E927-44F4-9A59-5E1F61222D52}" destId="{2E26F22E-D50C-402A-ACFF-6BAB074D31EA}" srcOrd="0" destOrd="0" parTransId="{57C27902-1891-4182-9604-9D2B395238D4}" sibTransId="{496D9F7F-CB81-488B-AAD1-92E5D132078C}"/>
    <dgm:cxn modelId="{894810DF-7ABB-4898-8E89-1E966ADE094E}" type="presOf" srcId="{1A59B88B-E600-45A7-B581-3099DE245677}" destId="{8075380B-7B7F-4695-8E6D-83AE0F8F58D8}" srcOrd="1" destOrd="0" presId="urn:microsoft.com/office/officeart/2005/8/layout/cycle2"/>
    <dgm:cxn modelId="{E9CC371A-FB71-4255-A91E-88C49C2A8825}" type="presOf" srcId="{FDE80B1A-4EFC-4D3E-9496-7874869C0136}" destId="{03294138-47D6-4E23-9CFE-52EC51C61802}" srcOrd="1" destOrd="0" presId="urn:microsoft.com/office/officeart/2005/8/layout/cycle2"/>
    <dgm:cxn modelId="{9493352C-CBE0-45B3-91F5-6716DB730AB1}" type="presOf" srcId="{06DBC33B-D013-4BC3-88A1-3CF12C971A53}" destId="{93F83BAA-74AA-42E3-BCB5-E2033F61696C}" srcOrd="0" destOrd="0" presId="urn:microsoft.com/office/officeart/2005/8/layout/cycle2"/>
    <dgm:cxn modelId="{C3AF5275-5A8D-4B0F-BAEA-25CFDAE715F5}" srcId="{DE62790B-E927-44F4-9A59-5E1F61222D52}" destId="{000CF31B-772C-4945-8516-634DB4F73BE9}" srcOrd="2" destOrd="0" parTransId="{1775512A-438B-4681-A02B-A78EEC10B124}" sibTransId="{1A59B88B-E600-45A7-B581-3099DE245677}"/>
    <dgm:cxn modelId="{A78574AE-35A3-463E-A038-A2E146F43687}" type="presOf" srcId="{FDE80B1A-4EFC-4D3E-9496-7874869C0136}" destId="{ECC69569-B1C2-4E27-9C7F-B60146B4B38C}" srcOrd="0" destOrd="0" presId="urn:microsoft.com/office/officeart/2005/8/layout/cycle2"/>
    <dgm:cxn modelId="{DA7CD700-FD09-41F0-B341-1FD0097E3FCC}" type="presOf" srcId="{000CF31B-772C-4945-8516-634DB4F73BE9}" destId="{F486CE3E-D4E5-4246-BA08-CC41EF7D639D}" srcOrd="0" destOrd="0" presId="urn:microsoft.com/office/officeart/2005/8/layout/cycle2"/>
    <dgm:cxn modelId="{6BBF4872-EC3E-44E1-B52C-FFD34D24433D}" type="presParOf" srcId="{2CFCB743-A8B5-4159-9C30-0D0AEC068546}" destId="{45CD662E-9AEA-4CE6-85AB-8CF6057BB016}" srcOrd="0" destOrd="0" presId="urn:microsoft.com/office/officeart/2005/8/layout/cycle2"/>
    <dgm:cxn modelId="{B6CF09C3-690D-433D-A9C1-F5CAAE60B6AC}" type="presParOf" srcId="{2CFCB743-A8B5-4159-9C30-0D0AEC068546}" destId="{F1CF5768-6339-4A67-9C7F-38A91BA39C62}" srcOrd="1" destOrd="0" presId="urn:microsoft.com/office/officeart/2005/8/layout/cycle2"/>
    <dgm:cxn modelId="{EDCDE856-1F35-4D0B-AC51-1DA295548DB4}" type="presParOf" srcId="{F1CF5768-6339-4A67-9C7F-38A91BA39C62}" destId="{E43DEA10-511E-4A2C-AFDD-2B71628ABF69}" srcOrd="0" destOrd="0" presId="urn:microsoft.com/office/officeart/2005/8/layout/cycle2"/>
    <dgm:cxn modelId="{BFF0C8DA-4E25-4CF7-A772-802CAFD896CC}" type="presParOf" srcId="{2CFCB743-A8B5-4159-9C30-0D0AEC068546}" destId="{93F83BAA-74AA-42E3-BCB5-E2033F61696C}" srcOrd="2" destOrd="0" presId="urn:microsoft.com/office/officeart/2005/8/layout/cycle2"/>
    <dgm:cxn modelId="{A05F9F14-5544-4285-A707-518393A09952}" type="presParOf" srcId="{2CFCB743-A8B5-4159-9C30-0D0AEC068546}" destId="{ECC69569-B1C2-4E27-9C7F-B60146B4B38C}" srcOrd="3" destOrd="0" presId="urn:microsoft.com/office/officeart/2005/8/layout/cycle2"/>
    <dgm:cxn modelId="{6EEE2F5B-E2B6-484E-99FF-ACF2820B0FAC}" type="presParOf" srcId="{ECC69569-B1C2-4E27-9C7F-B60146B4B38C}" destId="{03294138-47D6-4E23-9CFE-52EC51C61802}" srcOrd="0" destOrd="0" presId="urn:microsoft.com/office/officeart/2005/8/layout/cycle2"/>
    <dgm:cxn modelId="{4AE08354-960D-4916-8210-C0982A9BD86C}" type="presParOf" srcId="{2CFCB743-A8B5-4159-9C30-0D0AEC068546}" destId="{F486CE3E-D4E5-4246-BA08-CC41EF7D639D}" srcOrd="4" destOrd="0" presId="urn:microsoft.com/office/officeart/2005/8/layout/cycle2"/>
    <dgm:cxn modelId="{63EAA74C-6FE8-4133-A2B0-7EBC3B877E87}" type="presParOf" srcId="{2CFCB743-A8B5-4159-9C30-0D0AEC068546}" destId="{950AEEBC-04D6-4E15-9CF9-F4F1805AF74A}" srcOrd="5" destOrd="0" presId="urn:microsoft.com/office/officeart/2005/8/layout/cycle2"/>
    <dgm:cxn modelId="{AB0A9159-3F7C-465C-B5EF-6D3C3BA270ED}" type="presParOf" srcId="{950AEEBC-04D6-4E15-9CF9-F4F1805AF74A}" destId="{8075380B-7B7F-4695-8E6D-83AE0F8F58D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64F286-7C34-4177-83AA-B4B9E744744B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52ABD9-4926-45E8-9522-635DBB6E94D6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 возраста ребенка</a:t>
          </a:r>
          <a:endParaRPr lang="ru-RU" dirty="0"/>
        </a:p>
      </dgm:t>
    </dgm:pt>
    <dgm:pt modelId="{22871E9B-7854-4D3D-B4BE-8F607C1544AF}" type="parTrans" cxnId="{0615DB6D-D1AF-4FB2-B301-89A2B68A8EA7}">
      <dgm:prSet/>
      <dgm:spPr/>
      <dgm:t>
        <a:bodyPr/>
        <a:lstStyle/>
        <a:p>
          <a:endParaRPr lang="ru-RU"/>
        </a:p>
      </dgm:t>
    </dgm:pt>
    <dgm:pt modelId="{0A8DE4FD-6EAC-4D23-8E43-31AE9A34A9D8}" type="sibTrans" cxnId="{0615DB6D-D1AF-4FB2-B301-89A2B68A8EA7}">
      <dgm:prSet/>
      <dgm:spPr/>
      <dgm:t>
        <a:bodyPr/>
        <a:lstStyle/>
        <a:p>
          <a:endParaRPr lang="ru-RU"/>
        </a:p>
      </dgm:t>
    </dgm:pt>
    <dgm:pt modelId="{7322D20D-7535-45DF-9F48-71459F0F6E83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 состояния здоровья и уровня развития ребенка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944754-680F-4BFF-B2AC-EDAA09E6BBDD}" type="parTrans" cxnId="{E07BECAD-2EFE-454C-B726-FC9780CF3D02}">
      <dgm:prSet/>
      <dgm:spPr/>
      <dgm:t>
        <a:bodyPr/>
        <a:lstStyle/>
        <a:p>
          <a:endParaRPr lang="ru-RU"/>
        </a:p>
      </dgm:t>
    </dgm:pt>
    <dgm:pt modelId="{054F661D-2B8D-405D-8065-2C5E2D2200EE}" type="sibTrans" cxnId="{E07BECAD-2EFE-454C-B726-FC9780CF3D02}">
      <dgm:prSet/>
      <dgm:spPr/>
      <dgm:t>
        <a:bodyPr/>
        <a:lstStyle/>
        <a:p>
          <a:endParaRPr lang="ru-RU"/>
        </a:p>
      </dgm:t>
    </dgm:pt>
    <dgm:pt modelId="{C81D34DA-F296-425A-BAF6-8E4C5348F7F6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 сформированности предметной деятельности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048121-885C-438C-8692-E43275BAB052}" type="parTrans" cxnId="{9C7EE4FB-0C77-41C5-9530-0F30973B4944}">
      <dgm:prSet/>
      <dgm:spPr/>
      <dgm:t>
        <a:bodyPr/>
        <a:lstStyle/>
        <a:p>
          <a:endParaRPr lang="ru-RU"/>
        </a:p>
      </dgm:t>
    </dgm:pt>
    <dgm:pt modelId="{A3AEEB3F-6E87-40AF-82C1-A5BC123C90F2}" type="sibTrans" cxnId="{9C7EE4FB-0C77-41C5-9530-0F30973B4944}">
      <dgm:prSet/>
      <dgm:spPr/>
      <dgm:t>
        <a:bodyPr/>
        <a:lstStyle/>
        <a:p>
          <a:endParaRPr lang="ru-RU"/>
        </a:p>
      </dgm:t>
    </dgm:pt>
    <dgm:pt modelId="{2707C018-F9E5-47C1-BD3D-92076BD0A8C6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 индивидуальных особенностей</a:t>
          </a:r>
          <a:endParaRPr lang="ru-RU" dirty="0"/>
        </a:p>
      </dgm:t>
    </dgm:pt>
    <dgm:pt modelId="{B655EC48-D2E6-4118-B681-2554CE921E13}" type="parTrans" cxnId="{6D1463CB-F8AE-4327-A1B3-0917C0EBED36}">
      <dgm:prSet/>
      <dgm:spPr/>
      <dgm:t>
        <a:bodyPr/>
        <a:lstStyle/>
        <a:p>
          <a:endParaRPr lang="ru-RU"/>
        </a:p>
      </dgm:t>
    </dgm:pt>
    <dgm:pt modelId="{4C1CA259-2EEA-4BA2-85B3-E84B8E9D8061}" type="sibTrans" cxnId="{6D1463CB-F8AE-4327-A1B3-0917C0EBED36}">
      <dgm:prSet/>
      <dgm:spPr/>
      <dgm:t>
        <a:bodyPr/>
        <a:lstStyle/>
        <a:p>
          <a:endParaRPr lang="ru-RU"/>
        </a:p>
      </dgm:t>
    </dgm:pt>
    <dgm:pt modelId="{82AB9B5C-9CA6-4115-BBB8-1F922204D5E0}" type="pres">
      <dgm:prSet presAssocID="{F964F286-7C34-4177-83AA-B4B9E74474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0A9043-3C8F-4443-A7E3-262B33FB2C84}" type="pres">
      <dgm:prSet presAssocID="{E252ABD9-4926-45E8-9522-635DBB6E94D6}" presName="parentLin" presStyleCnt="0"/>
      <dgm:spPr/>
    </dgm:pt>
    <dgm:pt modelId="{28DCA166-531F-4326-9198-15492FFD4B54}" type="pres">
      <dgm:prSet presAssocID="{E252ABD9-4926-45E8-9522-635DBB6E94D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5659DC1-C5AC-424D-9CE1-C7CD9FB9320F}" type="pres">
      <dgm:prSet presAssocID="{E252ABD9-4926-45E8-9522-635DBB6E94D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EED2D-549D-4663-9C6C-F1AFBE2163B2}" type="pres">
      <dgm:prSet presAssocID="{E252ABD9-4926-45E8-9522-635DBB6E94D6}" presName="negativeSpace" presStyleCnt="0"/>
      <dgm:spPr/>
    </dgm:pt>
    <dgm:pt modelId="{67A6EF2C-6769-4821-95D9-8C32DA6B6823}" type="pres">
      <dgm:prSet presAssocID="{E252ABD9-4926-45E8-9522-635DBB6E94D6}" presName="childText" presStyleLbl="conFgAcc1" presStyleIdx="0" presStyleCnt="4">
        <dgm:presLayoutVars>
          <dgm:bulletEnabled val="1"/>
        </dgm:presLayoutVars>
      </dgm:prSet>
      <dgm:spPr/>
    </dgm:pt>
    <dgm:pt modelId="{3CA0ABA5-46FD-4F1A-89E1-2DE330248216}" type="pres">
      <dgm:prSet presAssocID="{0A8DE4FD-6EAC-4D23-8E43-31AE9A34A9D8}" presName="spaceBetweenRectangles" presStyleCnt="0"/>
      <dgm:spPr/>
    </dgm:pt>
    <dgm:pt modelId="{E22B7A3B-87DB-411F-BF56-5867BE8E0277}" type="pres">
      <dgm:prSet presAssocID="{7322D20D-7535-45DF-9F48-71459F0F6E83}" presName="parentLin" presStyleCnt="0"/>
      <dgm:spPr/>
    </dgm:pt>
    <dgm:pt modelId="{5BDD3C46-1CAE-4695-9062-E81B7F4E3EFB}" type="pres">
      <dgm:prSet presAssocID="{7322D20D-7535-45DF-9F48-71459F0F6E8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EE1A2D3-3575-49E6-BB5A-2CF9DC3F47BC}" type="pres">
      <dgm:prSet presAssocID="{7322D20D-7535-45DF-9F48-71459F0F6E8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0C4EC-341E-40AA-AFE9-A3D4BDF66D42}" type="pres">
      <dgm:prSet presAssocID="{7322D20D-7535-45DF-9F48-71459F0F6E83}" presName="negativeSpace" presStyleCnt="0"/>
      <dgm:spPr/>
    </dgm:pt>
    <dgm:pt modelId="{47AA655D-ED76-4612-952F-9E2C3C36A8E0}" type="pres">
      <dgm:prSet presAssocID="{7322D20D-7535-45DF-9F48-71459F0F6E83}" presName="childText" presStyleLbl="conFgAcc1" presStyleIdx="1" presStyleCnt="4">
        <dgm:presLayoutVars>
          <dgm:bulletEnabled val="1"/>
        </dgm:presLayoutVars>
      </dgm:prSet>
      <dgm:spPr/>
    </dgm:pt>
    <dgm:pt modelId="{E76B40AF-65AE-44E9-B8B8-5AD9719112A8}" type="pres">
      <dgm:prSet presAssocID="{054F661D-2B8D-405D-8065-2C5E2D2200EE}" presName="spaceBetweenRectangles" presStyleCnt="0"/>
      <dgm:spPr/>
    </dgm:pt>
    <dgm:pt modelId="{818C2784-1843-4BF9-9C60-650780ACCD5C}" type="pres">
      <dgm:prSet presAssocID="{C81D34DA-F296-425A-BAF6-8E4C5348F7F6}" presName="parentLin" presStyleCnt="0"/>
      <dgm:spPr/>
    </dgm:pt>
    <dgm:pt modelId="{20E747A7-743B-4F9B-899B-6B6DFD96B6E3}" type="pres">
      <dgm:prSet presAssocID="{C81D34DA-F296-425A-BAF6-8E4C5348F7F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B2997168-9DE9-488A-B6AF-8000F58DD45D}" type="pres">
      <dgm:prSet presAssocID="{C81D34DA-F296-425A-BAF6-8E4C5348F7F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16FC8-EACC-428F-85A9-79A99B340BB9}" type="pres">
      <dgm:prSet presAssocID="{C81D34DA-F296-425A-BAF6-8E4C5348F7F6}" presName="negativeSpace" presStyleCnt="0"/>
      <dgm:spPr/>
    </dgm:pt>
    <dgm:pt modelId="{0FF4CC37-873F-442F-82E1-798CF26727EE}" type="pres">
      <dgm:prSet presAssocID="{C81D34DA-F296-425A-BAF6-8E4C5348F7F6}" presName="childText" presStyleLbl="conFgAcc1" presStyleIdx="2" presStyleCnt="4">
        <dgm:presLayoutVars>
          <dgm:bulletEnabled val="1"/>
        </dgm:presLayoutVars>
      </dgm:prSet>
      <dgm:spPr/>
    </dgm:pt>
    <dgm:pt modelId="{46C044E6-0FA5-4C23-9746-5361135FBAB2}" type="pres">
      <dgm:prSet presAssocID="{A3AEEB3F-6E87-40AF-82C1-A5BC123C90F2}" presName="spaceBetweenRectangles" presStyleCnt="0"/>
      <dgm:spPr/>
    </dgm:pt>
    <dgm:pt modelId="{F964552F-00AE-487D-94BF-9B8A33234BDD}" type="pres">
      <dgm:prSet presAssocID="{2707C018-F9E5-47C1-BD3D-92076BD0A8C6}" presName="parentLin" presStyleCnt="0"/>
      <dgm:spPr/>
    </dgm:pt>
    <dgm:pt modelId="{E7653593-2E3D-45C2-BC18-49CA3C59C11E}" type="pres">
      <dgm:prSet presAssocID="{2707C018-F9E5-47C1-BD3D-92076BD0A8C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AA08A0D-BB3E-4DC9-B74E-DDC474B8E2A6}" type="pres">
      <dgm:prSet presAssocID="{2707C018-F9E5-47C1-BD3D-92076BD0A8C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EEF2F-AD0B-4209-B969-EB95BF75A175}" type="pres">
      <dgm:prSet presAssocID="{2707C018-F9E5-47C1-BD3D-92076BD0A8C6}" presName="negativeSpace" presStyleCnt="0"/>
      <dgm:spPr/>
    </dgm:pt>
    <dgm:pt modelId="{D875331A-3D1A-4FB7-96F5-ED31711D0D1A}" type="pres">
      <dgm:prSet presAssocID="{2707C018-F9E5-47C1-BD3D-92076BD0A8C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07F0A9F-17A3-414B-A521-2AA4D48FF0FF}" type="presOf" srcId="{2707C018-F9E5-47C1-BD3D-92076BD0A8C6}" destId="{3AA08A0D-BB3E-4DC9-B74E-DDC474B8E2A6}" srcOrd="1" destOrd="0" presId="urn:microsoft.com/office/officeart/2005/8/layout/list1"/>
    <dgm:cxn modelId="{0615DB6D-D1AF-4FB2-B301-89A2B68A8EA7}" srcId="{F964F286-7C34-4177-83AA-B4B9E744744B}" destId="{E252ABD9-4926-45E8-9522-635DBB6E94D6}" srcOrd="0" destOrd="0" parTransId="{22871E9B-7854-4D3D-B4BE-8F607C1544AF}" sibTransId="{0A8DE4FD-6EAC-4D23-8E43-31AE9A34A9D8}"/>
    <dgm:cxn modelId="{3B9624FE-4B2A-48A6-B5C5-EB2ABFFA63A5}" type="presOf" srcId="{C81D34DA-F296-425A-BAF6-8E4C5348F7F6}" destId="{20E747A7-743B-4F9B-899B-6B6DFD96B6E3}" srcOrd="0" destOrd="0" presId="urn:microsoft.com/office/officeart/2005/8/layout/list1"/>
    <dgm:cxn modelId="{1A504E17-C8E1-44FB-9B8F-ACF66BA48F2A}" type="presOf" srcId="{2707C018-F9E5-47C1-BD3D-92076BD0A8C6}" destId="{E7653593-2E3D-45C2-BC18-49CA3C59C11E}" srcOrd="0" destOrd="0" presId="urn:microsoft.com/office/officeart/2005/8/layout/list1"/>
    <dgm:cxn modelId="{878C5E58-DFC3-495D-AF7E-16D8B7E102A5}" type="presOf" srcId="{7322D20D-7535-45DF-9F48-71459F0F6E83}" destId="{5BDD3C46-1CAE-4695-9062-E81B7F4E3EFB}" srcOrd="0" destOrd="0" presId="urn:microsoft.com/office/officeart/2005/8/layout/list1"/>
    <dgm:cxn modelId="{6D1463CB-F8AE-4327-A1B3-0917C0EBED36}" srcId="{F964F286-7C34-4177-83AA-B4B9E744744B}" destId="{2707C018-F9E5-47C1-BD3D-92076BD0A8C6}" srcOrd="3" destOrd="0" parTransId="{B655EC48-D2E6-4118-B681-2554CE921E13}" sibTransId="{4C1CA259-2EEA-4BA2-85B3-E84B8E9D8061}"/>
    <dgm:cxn modelId="{5655CF14-222F-4A72-BB59-986804546D67}" type="presOf" srcId="{7322D20D-7535-45DF-9F48-71459F0F6E83}" destId="{FEE1A2D3-3575-49E6-BB5A-2CF9DC3F47BC}" srcOrd="1" destOrd="0" presId="urn:microsoft.com/office/officeart/2005/8/layout/list1"/>
    <dgm:cxn modelId="{AD273B03-FF75-4AC9-BE0A-2C77095C6783}" type="presOf" srcId="{E252ABD9-4926-45E8-9522-635DBB6E94D6}" destId="{15659DC1-C5AC-424D-9CE1-C7CD9FB9320F}" srcOrd="1" destOrd="0" presId="urn:microsoft.com/office/officeart/2005/8/layout/list1"/>
    <dgm:cxn modelId="{E07BECAD-2EFE-454C-B726-FC9780CF3D02}" srcId="{F964F286-7C34-4177-83AA-B4B9E744744B}" destId="{7322D20D-7535-45DF-9F48-71459F0F6E83}" srcOrd="1" destOrd="0" parTransId="{7F944754-680F-4BFF-B2AC-EDAA09E6BBDD}" sibTransId="{054F661D-2B8D-405D-8065-2C5E2D2200EE}"/>
    <dgm:cxn modelId="{AD0F44CF-74AF-4BC7-9645-3C5993F881FE}" type="presOf" srcId="{E252ABD9-4926-45E8-9522-635DBB6E94D6}" destId="{28DCA166-531F-4326-9198-15492FFD4B54}" srcOrd="0" destOrd="0" presId="urn:microsoft.com/office/officeart/2005/8/layout/list1"/>
    <dgm:cxn modelId="{9C7EE4FB-0C77-41C5-9530-0F30973B4944}" srcId="{F964F286-7C34-4177-83AA-B4B9E744744B}" destId="{C81D34DA-F296-425A-BAF6-8E4C5348F7F6}" srcOrd="2" destOrd="0" parTransId="{C7048121-885C-438C-8692-E43275BAB052}" sibTransId="{A3AEEB3F-6E87-40AF-82C1-A5BC123C90F2}"/>
    <dgm:cxn modelId="{2EBFC7AB-1194-4142-8B72-2BB13AC01BE3}" type="presOf" srcId="{C81D34DA-F296-425A-BAF6-8E4C5348F7F6}" destId="{B2997168-9DE9-488A-B6AF-8000F58DD45D}" srcOrd="1" destOrd="0" presId="urn:microsoft.com/office/officeart/2005/8/layout/list1"/>
    <dgm:cxn modelId="{C220D27B-3719-4C62-92B4-15C4B7B2C760}" type="presOf" srcId="{F964F286-7C34-4177-83AA-B4B9E744744B}" destId="{82AB9B5C-9CA6-4115-BBB8-1F922204D5E0}" srcOrd="0" destOrd="0" presId="urn:microsoft.com/office/officeart/2005/8/layout/list1"/>
    <dgm:cxn modelId="{08EDF930-9EBE-4E0B-83F3-66A0B564AA6C}" type="presParOf" srcId="{82AB9B5C-9CA6-4115-BBB8-1F922204D5E0}" destId="{F50A9043-3C8F-4443-A7E3-262B33FB2C84}" srcOrd="0" destOrd="0" presId="urn:microsoft.com/office/officeart/2005/8/layout/list1"/>
    <dgm:cxn modelId="{77293E1A-A96C-44C3-9AD9-05057CBC5520}" type="presParOf" srcId="{F50A9043-3C8F-4443-A7E3-262B33FB2C84}" destId="{28DCA166-531F-4326-9198-15492FFD4B54}" srcOrd="0" destOrd="0" presId="urn:microsoft.com/office/officeart/2005/8/layout/list1"/>
    <dgm:cxn modelId="{C5A2D8E3-CE4B-4FA9-8F4F-4EFE7A95E50B}" type="presParOf" srcId="{F50A9043-3C8F-4443-A7E3-262B33FB2C84}" destId="{15659DC1-C5AC-424D-9CE1-C7CD9FB9320F}" srcOrd="1" destOrd="0" presId="urn:microsoft.com/office/officeart/2005/8/layout/list1"/>
    <dgm:cxn modelId="{ED8A021E-3C6C-4893-A6EE-454782ABDC67}" type="presParOf" srcId="{82AB9B5C-9CA6-4115-BBB8-1F922204D5E0}" destId="{0FAEED2D-549D-4663-9C6C-F1AFBE2163B2}" srcOrd="1" destOrd="0" presId="urn:microsoft.com/office/officeart/2005/8/layout/list1"/>
    <dgm:cxn modelId="{344D2E6D-9EAF-409F-AB59-05A3693666EE}" type="presParOf" srcId="{82AB9B5C-9CA6-4115-BBB8-1F922204D5E0}" destId="{67A6EF2C-6769-4821-95D9-8C32DA6B6823}" srcOrd="2" destOrd="0" presId="urn:microsoft.com/office/officeart/2005/8/layout/list1"/>
    <dgm:cxn modelId="{30B186D9-AF29-4785-8D1D-1E13AAB0537E}" type="presParOf" srcId="{82AB9B5C-9CA6-4115-BBB8-1F922204D5E0}" destId="{3CA0ABA5-46FD-4F1A-89E1-2DE330248216}" srcOrd="3" destOrd="0" presId="urn:microsoft.com/office/officeart/2005/8/layout/list1"/>
    <dgm:cxn modelId="{84BDAE4B-42D8-45D6-95FE-42474F1AC35A}" type="presParOf" srcId="{82AB9B5C-9CA6-4115-BBB8-1F922204D5E0}" destId="{E22B7A3B-87DB-411F-BF56-5867BE8E0277}" srcOrd="4" destOrd="0" presId="urn:microsoft.com/office/officeart/2005/8/layout/list1"/>
    <dgm:cxn modelId="{B8027E27-F883-4252-9C3A-26DE358E3D7F}" type="presParOf" srcId="{E22B7A3B-87DB-411F-BF56-5867BE8E0277}" destId="{5BDD3C46-1CAE-4695-9062-E81B7F4E3EFB}" srcOrd="0" destOrd="0" presId="urn:microsoft.com/office/officeart/2005/8/layout/list1"/>
    <dgm:cxn modelId="{69211546-6E40-4405-A486-CDCB460F9CEB}" type="presParOf" srcId="{E22B7A3B-87DB-411F-BF56-5867BE8E0277}" destId="{FEE1A2D3-3575-49E6-BB5A-2CF9DC3F47BC}" srcOrd="1" destOrd="0" presId="urn:microsoft.com/office/officeart/2005/8/layout/list1"/>
    <dgm:cxn modelId="{0447D181-2B8C-49EA-B01E-88D7114C11D5}" type="presParOf" srcId="{82AB9B5C-9CA6-4115-BBB8-1F922204D5E0}" destId="{0BC0C4EC-341E-40AA-AFE9-A3D4BDF66D42}" srcOrd="5" destOrd="0" presId="urn:microsoft.com/office/officeart/2005/8/layout/list1"/>
    <dgm:cxn modelId="{32746019-5CD6-4EBD-8168-49DA681EC7C1}" type="presParOf" srcId="{82AB9B5C-9CA6-4115-BBB8-1F922204D5E0}" destId="{47AA655D-ED76-4612-952F-9E2C3C36A8E0}" srcOrd="6" destOrd="0" presId="urn:microsoft.com/office/officeart/2005/8/layout/list1"/>
    <dgm:cxn modelId="{987A5052-7849-4879-A0ED-D354282745DD}" type="presParOf" srcId="{82AB9B5C-9CA6-4115-BBB8-1F922204D5E0}" destId="{E76B40AF-65AE-44E9-B8B8-5AD9719112A8}" srcOrd="7" destOrd="0" presId="urn:microsoft.com/office/officeart/2005/8/layout/list1"/>
    <dgm:cxn modelId="{199CCCCE-2484-48B4-A3D9-192C49C64E9C}" type="presParOf" srcId="{82AB9B5C-9CA6-4115-BBB8-1F922204D5E0}" destId="{818C2784-1843-4BF9-9C60-650780ACCD5C}" srcOrd="8" destOrd="0" presId="urn:microsoft.com/office/officeart/2005/8/layout/list1"/>
    <dgm:cxn modelId="{1E4F1E0E-4ECD-4EE9-A90A-E30CA2A61220}" type="presParOf" srcId="{818C2784-1843-4BF9-9C60-650780ACCD5C}" destId="{20E747A7-743B-4F9B-899B-6B6DFD96B6E3}" srcOrd="0" destOrd="0" presId="urn:microsoft.com/office/officeart/2005/8/layout/list1"/>
    <dgm:cxn modelId="{692E832F-4180-410B-B280-A278FA7365CC}" type="presParOf" srcId="{818C2784-1843-4BF9-9C60-650780ACCD5C}" destId="{B2997168-9DE9-488A-B6AF-8000F58DD45D}" srcOrd="1" destOrd="0" presId="urn:microsoft.com/office/officeart/2005/8/layout/list1"/>
    <dgm:cxn modelId="{B1D34E30-7755-4C82-A53E-E3AB790FE3E4}" type="presParOf" srcId="{82AB9B5C-9CA6-4115-BBB8-1F922204D5E0}" destId="{AA916FC8-EACC-428F-85A9-79A99B340BB9}" srcOrd="9" destOrd="0" presId="urn:microsoft.com/office/officeart/2005/8/layout/list1"/>
    <dgm:cxn modelId="{E5094581-6E76-476E-BBFB-D1F37F727658}" type="presParOf" srcId="{82AB9B5C-9CA6-4115-BBB8-1F922204D5E0}" destId="{0FF4CC37-873F-442F-82E1-798CF26727EE}" srcOrd="10" destOrd="0" presId="urn:microsoft.com/office/officeart/2005/8/layout/list1"/>
    <dgm:cxn modelId="{11562531-1685-4366-8337-9484DCECDC79}" type="presParOf" srcId="{82AB9B5C-9CA6-4115-BBB8-1F922204D5E0}" destId="{46C044E6-0FA5-4C23-9746-5361135FBAB2}" srcOrd="11" destOrd="0" presId="urn:microsoft.com/office/officeart/2005/8/layout/list1"/>
    <dgm:cxn modelId="{EB03B004-84C4-457C-8DC7-7511FC9F6D42}" type="presParOf" srcId="{82AB9B5C-9CA6-4115-BBB8-1F922204D5E0}" destId="{F964552F-00AE-487D-94BF-9B8A33234BDD}" srcOrd="12" destOrd="0" presId="urn:microsoft.com/office/officeart/2005/8/layout/list1"/>
    <dgm:cxn modelId="{2152BCD0-4779-4E58-BC69-FE5FEBE3A385}" type="presParOf" srcId="{F964552F-00AE-487D-94BF-9B8A33234BDD}" destId="{E7653593-2E3D-45C2-BC18-49CA3C59C11E}" srcOrd="0" destOrd="0" presId="urn:microsoft.com/office/officeart/2005/8/layout/list1"/>
    <dgm:cxn modelId="{0956378F-FE2E-41CF-9188-64A9FEA29C87}" type="presParOf" srcId="{F964552F-00AE-487D-94BF-9B8A33234BDD}" destId="{3AA08A0D-BB3E-4DC9-B74E-DDC474B8E2A6}" srcOrd="1" destOrd="0" presId="urn:microsoft.com/office/officeart/2005/8/layout/list1"/>
    <dgm:cxn modelId="{6BE73339-C5E3-411B-9C3C-40D05A41E3A6}" type="presParOf" srcId="{82AB9B5C-9CA6-4115-BBB8-1F922204D5E0}" destId="{099EEF2F-AD0B-4209-B969-EB95BF75A175}" srcOrd="13" destOrd="0" presId="urn:microsoft.com/office/officeart/2005/8/layout/list1"/>
    <dgm:cxn modelId="{1E32A0E1-81B0-4637-B1C4-2B7D4DFD5366}" type="presParOf" srcId="{82AB9B5C-9CA6-4115-BBB8-1F922204D5E0}" destId="{D875331A-3D1A-4FB7-96F5-ED31711D0D1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64F286-7C34-4177-83AA-B4B9E744744B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07C018-F9E5-47C1-BD3D-92076BD0A8C6}">
      <dgm:prSet custT="1"/>
      <dgm:spPr/>
      <dgm:t>
        <a:bodyPr/>
        <a:lstStyle/>
        <a:p>
          <a:r>
            <a:rPr lang="ru-RU" sz="2400" b="1" u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 условий жизни в семье</a:t>
          </a:r>
          <a:r>
            <a:rPr lang="ru-RU" sz="2400" u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u="none" dirty="0"/>
        </a:p>
      </dgm:t>
    </dgm:pt>
    <dgm:pt modelId="{B655EC48-D2E6-4118-B681-2554CE921E13}" type="parTrans" cxnId="{6D1463CB-F8AE-4327-A1B3-0917C0EBED36}">
      <dgm:prSet/>
      <dgm:spPr/>
      <dgm:t>
        <a:bodyPr/>
        <a:lstStyle/>
        <a:p>
          <a:endParaRPr lang="ru-RU"/>
        </a:p>
      </dgm:t>
    </dgm:pt>
    <dgm:pt modelId="{4C1CA259-2EEA-4BA2-85B3-E84B8E9D8061}" type="sibTrans" cxnId="{6D1463CB-F8AE-4327-A1B3-0917C0EBED36}">
      <dgm:prSet/>
      <dgm:spPr/>
      <dgm:t>
        <a:bodyPr/>
        <a:lstStyle/>
        <a:p>
          <a:endParaRPr lang="ru-RU"/>
        </a:p>
      </dgm:t>
    </dgm:pt>
    <dgm:pt modelId="{B9E6D810-BEDD-4A36-983F-31C83F70955F}">
      <dgm:prSet custT="1"/>
      <dgm:spPr/>
      <dgm:t>
        <a:bodyPr/>
        <a:lstStyle/>
        <a:p>
          <a:r>
            <a:rPr lang="ru-RU" sz="2400" b="1" u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 уровня тренированности адаптационных механизмов</a:t>
          </a:r>
        </a:p>
      </dgm:t>
    </dgm:pt>
    <dgm:pt modelId="{B796D4B1-D0E3-4F99-825F-6A9427B6C057}" type="parTrans" cxnId="{B1DBA436-F06B-4672-B317-269BAF4B513F}">
      <dgm:prSet/>
      <dgm:spPr/>
      <dgm:t>
        <a:bodyPr/>
        <a:lstStyle/>
        <a:p>
          <a:endParaRPr lang="ru-RU"/>
        </a:p>
      </dgm:t>
    </dgm:pt>
    <dgm:pt modelId="{774144DE-633C-4E6E-8386-C8391B7CD435}" type="sibTrans" cxnId="{B1DBA436-F06B-4672-B317-269BAF4B513F}">
      <dgm:prSet/>
      <dgm:spPr/>
      <dgm:t>
        <a:bodyPr/>
        <a:lstStyle/>
        <a:p>
          <a:endParaRPr lang="ru-RU"/>
        </a:p>
      </dgm:t>
    </dgm:pt>
    <dgm:pt modelId="{6D8427C8-8606-4FC5-8D2F-DB776397244D}">
      <dgm:prSet custT="1"/>
      <dgm:spPr/>
      <dgm:t>
        <a:bodyPr/>
        <a:lstStyle/>
        <a:p>
          <a:r>
            <a:rPr lang="ru-RU" sz="2400" b="1" u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 опыта общения со сверстниками и взрослыми</a:t>
          </a:r>
          <a:endParaRPr lang="ru-RU" sz="2400" u="none" dirty="0"/>
        </a:p>
      </dgm:t>
    </dgm:pt>
    <dgm:pt modelId="{BBC18339-EED2-464C-874D-BDD37162F4D8}" type="parTrans" cxnId="{A034920A-9568-426D-87DB-8B8BEA2F3474}">
      <dgm:prSet/>
      <dgm:spPr/>
      <dgm:t>
        <a:bodyPr/>
        <a:lstStyle/>
        <a:p>
          <a:endParaRPr lang="ru-RU"/>
        </a:p>
      </dgm:t>
    </dgm:pt>
    <dgm:pt modelId="{AC180FDE-969D-4F1E-BBB8-80886942571E}" type="sibTrans" cxnId="{A034920A-9568-426D-87DB-8B8BEA2F3474}">
      <dgm:prSet/>
      <dgm:spPr/>
      <dgm:t>
        <a:bodyPr/>
        <a:lstStyle/>
        <a:p>
          <a:endParaRPr lang="ru-RU"/>
        </a:p>
      </dgm:t>
    </dgm:pt>
    <dgm:pt modelId="{82AB9B5C-9CA6-4115-BBB8-1F922204D5E0}" type="pres">
      <dgm:prSet presAssocID="{F964F286-7C34-4177-83AA-B4B9E74474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64552F-00AE-487D-94BF-9B8A33234BDD}" type="pres">
      <dgm:prSet presAssocID="{2707C018-F9E5-47C1-BD3D-92076BD0A8C6}" presName="parentLin" presStyleCnt="0"/>
      <dgm:spPr/>
    </dgm:pt>
    <dgm:pt modelId="{E7653593-2E3D-45C2-BC18-49CA3C59C11E}" type="pres">
      <dgm:prSet presAssocID="{2707C018-F9E5-47C1-BD3D-92076BD0A8C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AA08A0D-BB3E-4DC9-B74E-DDC474B8E2A6}" type="pres">
      <dgm:prSet presAssocID="{2707C018-F9E5-47C1-BD3D-92076BD0A8C6}" presName="parentText" presStyleLbl="node1" presStyleIdx="0" presStyleCnt="3" custScaleX="1274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EEF2F-AD0B-4209-B969-EB95BF75A175}" type="pres">
      <dgm:prSet presAssocID="{2707C018-F9E5-47C1-BD3D-92076BD0A8C6}" presName="negativeSpace" presStyleCnt="0"/>
      <dgm:spPr/>
    </dgm:pt>
    <dgm:pt modelId="{D875331A-3D1A-4FB7-96F5-ED31711D0D1A}" type="pres">
      <dgm:prSet presAssocID="{2707C018-F9E5-47C1-BD3D-92076BD0A8C6}" presName="childText" presStyleLbl="conFgAcc1" presStyleIdx="0" presStyleCnt="3">
        <dgm:presLayoutVars>
          <dgm:bulletEnabled val="1"/>
        </dgm:presLayoutVars>
      </dgm:prSet>
      <dgm:spPr/>
    </dgm:pt>
    <dgm:pt modelId="{EEC6DF86-49DE-4741-BA15-CD1B1C037086}" type="pres">
      <dgm:prSet presAssocID="{4C1CA259-2EEA-4BA2-85B3-E84B8E9D8061}" presName="spaceBetweenRectangles" presStyleCnt="0"/>
      <dgm:spPr/>
    </dgm:pt>
    <dgm:pt modelId="{51289AF1-024E-4669-B882-E9D51CD38B0B}" type="pres">
      <dgm:prSet presAssocID="{B9E6D810-BEDD-4A36-983F-31C83F70955F}" presName="parentLin" presStyleCnt="0"/>
      <dgm:spPr/>
    </dgm:pt>
    <dgm:pt modelId="{420CEFE1-A3AE-4DED-9172-C21EE3B4C931}" type="pres">
      <dgm:prSet presAssocID="{B9E6D810-BEDD-4A36-983F-31C83F70955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FCA8C80-7154-432A-9CB7-035AC55EA343}" type="pres">
      <dgm:prSet presAssocID="{B9E6D810-BEDD-4A36-983F-31C83F70955F}" presName="parentText" presStyleLbl="node1" presStyleIdx="1" presStyleCnt="3" custScaleX="1268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DCF0A-EC52-479C-9D91-8ADE6013F510}" type="pres">
      <dgm:prSet presAssocID="{B9E6D810-BEDD-4A36-983F-31C83F70955F}" presName="negativeSpace" presStyleCnt="0"/>
      <dgm:spPr/>
    </dgm:pt>
    <dgm:pt modelId="{28164E35-587E-4335-8E48-B5C6026BC716}" type="pres">
      <dgm:prSet presAssocID="{B9E6D810-BEDD-4A36-983F-31C83F70955F}" presName="childText" presStyleLbl="conFgAcc1" presStyleIdx="1" presStyleCnt="3">
        <dgm:presLayoutVars>
          <dgm:bulletEnabled val="1"/>
        </dgm:presLayoutVars>
      </dgm:prSet>
      <dgm:spPr/>
    </dgm:pt>
    <dgm:pt modelId="{1E95984B-914F-440F-B6A6-C89AB109D697}" type="pres">
      <dgm:prSet presAssocID="{774144DE-633C-4E6E-8386-C8391B7CD435}" presName="spaceBetweenRectangles" presStyleCnt="0"/>
      <dgm:spPr/>
    </dgm:pt>
    <dgm:pt modelId="{752AF9D3-8845-4BA7-8900-8F5CA47C28A2}" type="pres">
      <dgm:prSet presAssocID="{6D8427C8-8606-4FC5-8D2F-DB776397244D}" presName="parentLin" presStyleCnt="0"/>
      <dgm:spPr/>
    </dgm:pt>
    <dgm:pt modelId="{53880BA0-5F90-4E37-A7CE-12FE5796E768}" type="pres">
      <dgm:prSet presAssocID="{6D8427C8-8606-4FC5-8D2F-DB776397244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9E01059-D808-4A5B-995E-896797D905F3}" type="pres">
      <dgm:prSet presAssocID="{6D8427C8-8606-4FC5-8D2F-DB776397244D}" presName="parentText" presStyleLbl="node1" presStyleIdx="2" presStyleCnt="3" custScaleX="125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7EC3B-31E4-43AC-AC24-A2312D4322D4}" type="pres">
      <dgm:prSet presAssocID="{6D8427C8-8606-4FC5-8D2F-DB776397244D}" presName="negativeSpace" presStyleCnt="0"/>
      <dgm:spPr/>
    </dgm:pt>
    <dgm:pt modelId="{99CA75E7-3CAF-4C58-9226-70E750DF4A45}" type="pres">
      <dgm:prSet presAssocID="{6D8427C8-8606-4FC5-8D2F-DB776397244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026CCB-6CE6-42A5-BC9C-03B0E5991393}" type="presOf" srcId="{2707C018-F9E5-47C1-BD3D-92076BD0A8C6}" destId="{3AA08A0D-BB3E-4DC9-B74E-DDC474B8E2A6}" srcOrd="1" destOrd="0" presId="urn:microsoft.com/office/officeart/2005/8/layout/list1"/>
    <dgm:cxn modelId="{E671262E-8A30-469D-BD73-AE0DB85D463F}" type="presOf" srcId="{6D8427C8-8606-4FC5-8D2F-DB776397244D}" destId="{53880BA0-5F90-4E37-A7CE-12FE5796E768}" srcOrd="0" destOrd="0" presId="urn:microsoft.com/office/officeart/2005/8/layout/list1"/>
    <dgm:cxn modelId="{B1DBA436-F06B-4672-B317-269BAF4B513F}" srcId="{F964F286-7C34-4177-83AA-B4B9E744744B}" destId="{B9E6D810-BEDD-4A36-983F-31C83F70955F}" srcOrd="1" destOrd="0" parTransId="{B796D4B1-D0E3-4F99-825F-6A9427B6C057}" sibTransId="{774144DE-633C-4E6E-8386-C8391B7CD435}"/>
    <dgm:cxn modelId="{D4A7D6DA-CED4-4F81-9B9D-88FDCAF13579}" type="presOf" srcId="{F964F286-7C34-4177-83AA-B4B9E744744B}" destId="{82AB9B5C-9CA6-4115-BBB8-1F922204D5E0}" srcOrd="0" destOrd="0" presId="urn:microsoft.com/office/officeart/2005/8/layout/list1"/>
    <dgm:cxn modelId="{509D3962-4F24-4C14-8680-FBB2413BB070}" type="presOf" srcId="{2707C018-F9E5-47C1-BD3D-92076BD0A8C6}" destId="{E7653593-2E3D-45C2-BC18-49CA3C59C11E}" srcOrd="0" destOrd="0" presId="urn:microsoft.com/office/officeart/2005/8/layout/list1"/>
    <dgm:cxn modelId="{A034920A-9568-426D-87DB-8B8BEA2F3474}" srcId="{F964F286-7C34-4177-83AA-B4B9E744744B}" destId="{6D8427C8-8606-4FC5-8D2F-DB776397244D}" srcOrd="2" destOrd="0" parTransId="{BBC18339-EED2-464C-874D-BDD37162F4D8}" sibTransId="{AC180FDE-969D-4F1E-BBB8-80886942571E}"/>
    <dgm:cxn modelId="{6D1463CB-F8AE-4327-A1B3-0917C0EBED36}" srcId="{F964F286-7C34-4177-83AA-B4B9E744744B}" destId="{2707C018-F9E5-47C1-BD3D-92076BD0A8C6}" srcOrd="0" destOrd="0" parTransId="{B655EC48-D2E6-4118-B681-2554CE921E13}" sibTransId="{4C1CA259-2EEA-4BA2-85B3-E84B8E9D8061}"/>
    <dgm:cxn modelId="{40E94080-3403-4D93-9E37-A01B0A079109}" type="presOf" srcId="{B9E6D810-BEDD-4A36-983F-31C83F70955F}" destId="{420CEFE1-A3AE-4DED-9172-C21EE3B4C931}" srcOrd="0" destOrd="0" presId="urn:microsoft.com/office/officeart/2005/8/layout/list1"/>
    <dgm:cxn modelId="{2F2CF85A-6719-4959-A5EA-FF5D8726EE58}" type="presOf" srcId="{6D8427C8-8606-4FC5-8D2F-DB776397244D}" destId="{59E01059-D808-4A5B-995E-896797D905F3}" srcOrd="1" destOrd="0" presId="urn:microsoft.com/office/officeart/2005/8/layout/list1"/>
    <dgm:cxn modelId="{9383DFEC-EFBA-4CE2-85CE-68BC349173F0}" type="presOf" srcId="{B9E6D810-BEDD-4A36-983F-31C83F70955F}" destId="{0FCA8C80-7154-432A-9CB7-035AC55EA343}" srcOrd="1" destOrd="0" presId="urn:microsoft.com/office/officeart/2005/8/layout/list1"/>
    <dgm:cxn modelId="{926DCC89-7A6B-4B69-8447-8E9EC1557BF7}" type="presParOf" srcId="{82AB9B5C-9CA6-4115-BBB8-1F922204D5E0}" destId="{F964552F-00AE-487D-94BF-9B8A33234BDD}" srcOrd="0" destOrd="0" presId="urn:microsoft.com/office/officeart/2005/8/layout/list1"/>
    <dgm:cxn modelId="{753D95AA-6749-49DE-BA03-19A1592EAF0D}" type="presParOf" srcId="{F964552F-00AE-487D-94BF-9B8A33234BDD}" destId="{E7653593-2E3D-45C2-BC18-49CA3C59C11E}" srcOrd="0" destOrd="0" presId="urn:microsoft.com/office/officeart/2005/8/layout/list1"/>
    <dgm:cxn modelId="{70CAD665-1BC4-462C-A50C-BAD7D02C6E2F}" type="presParOf" srcId="{F964552F-00AE-487D-94BF-9B8A33234BDD}" destId="{3AA08A0D-BB3E-4DC9-B74E-DDC474B8E2A6}" srcOrd="1" destOrd="0" presId="urn:microsoft.com/office/officeart/2005/8/layout/list1"/>
    <dgm:cxn modelId="{227AA5FE-EDB2-4434-AEF8-B298D7DC99F3}" type="presParOf" srcId="{82AB9B5C-9CA6-4115-BBB8-1F922204D5E0}" destId="{099EEF2F-AD0B-4209-B969-EB95BF75A175}" srcOrd="1" destOrd="0" presId="urn:microsoft.com/office/officeart/2005/8/layout/list1"/>
    <dgm:cxn modelId="{A131EDD4-D612-4555-AA9A-8B157FF6CB2F}" type="presParOf" srcId="{82AB9B5C-9CA6-4115-BBB8-1F922204D5E0}" destId="{D875331A-3D1A-4FB7-96F5-ED31711D0D1A}" srcOrd="2" destOrd="0" presId="urn:microsoft.com/office/officeart/2005/8/layout/list1"/>
    <dgm:cxn modelId="{6C834BA3-D7D6-4203-9FD9-B2BFE01A3D49}" type="presParOf" srcId="{82AB9B5C-9CA6-4115-BBB8-1F922204D5E0}" destId="{EEC6DF86-49DE-4741-BA15-CD1B1C037086}" srcOrd="3" destOrd="0" presId="urn:microsoft.com/office/officeart/2005/8/layout/list1"/>
    <dgm:cxn modelId="{885F8CD2-A5D9-4596-B7F6-DECD2FA461D8}" type="presParOf" srcId="{82AB9B5C-9CA6-4115-BBB8-1F922204D5E0}" destId="{51289AF1-024E-4669-B882-E9D51CD38B0B}" srcOrd="4" destOrd="0" presId="urn:microsoft.com/office/officeart/2005/8/layout/list1"/>
    <dgm:cxn modelId="{893B3C3C-F0C7-418B-8B65-61B1C8B62B68}" type="presParOf" srcId="{51289AF1-024E-4669-B882-E9D51CD38B0B}" destId="{420CEFE1-A3AE-4DED-9172-C21EE3B4C931}" srcOrd="0" destOrd="0" presId="urn:microsoft.com/office/officeart/2005/8/layout/list1"/>
    <dgm:cxn modelId="{236B45A4-732A-4466-BD44-80449F9BAA48}" type="presParOf" srcId="{51289AF1-024E-4669-B882-E9D51CD38B0B}" destId="{0FCA8C80-7154-432A-9CB7-035AC55EA343}" srcOrd="1" destOrd="0" presId="urn:microsoft.com/office/officeart/2005/8/layout/list1"/>
    <dgm:cxn modelId="{DFA3B1DB-3257-40FA-ADD8-334B049FBF8E}" type="presParOf" srcId="{82AB9B5C-9CA6-4115-BBB8-1F922204D5E0}" destId="{14FDCF0A-EC52-479C-9D91-8ADE6013F510}" srcOrd="5" destOrd="0" presId="urn:microsoft.com/office/officeart/2005/8/layout/list1"/>
    <dgm:cxn modelId="{148A342C-E0BC-4BBE-9E22-18C0E5C0BD6F}" type="presParOf" srcId="{82AB9B5C-9CA6-4115-BBB8-1F922204D5E0}" destId="{28164E35-587E-4335-8E48-B5C6026BC716}" srcOrd="6" destOrd="0" presId="urn:microsoft.com/office/officeart/2005/8/layout/list1"/>
    <dgm:cxn modelId="{A48D1194-F3C7-4D43-80B1-AB9B70351E29}" type="presParOf" srcId="{82AB9B5C-9CA6-4115-BBB8-1F922204D5E0}" destId="{1E95984B-914F-440F-B6A6-C89AB109D697}" srcOrd="7" destOrd="0" presId="urn:microsoft.com/office/officeart/2005/8/layout/list1"/>
    <dgm:cxn modelId="{AB22078F-9D54-427C-BA19-3A1C049C1D31}" type="presParOf" srcId="{82AB9B5C-9CA6-4115-BBB8-1F922204D5E0}" destId="{752AF9D3-8845-4BA7-8900-8F5CA47C28A2}" srcOrd="8" destOrd="0" presId="urn:microsoft.com/office/officeart/2005/8/layout/list1"/>
    <dgm:cxn modelId="{D081BB4F-1F98-43F6-856F-3F387C6E345D}" type="presParOf" srcId="{752AF9D3-8845-4BA7-8900-8F5CA47C28A2}" destId="{53880BA0-5F90-4E37-A7CE-12FE5796E768}" srcOrd="0" destOrd="0" presId="urn:microsoft.com/office/officeart/2005/8/layout/list1"/>
    <dgm:cxn modelId="{2AB0060D-5078-4C47-AAB9-EDE3C916B332}" type="presParOf" srcId="{752AF9D3-8845-4BA7-8900-8F5CA47C28A2}" destId="{59E01059-D808-4A5B-995E-896797D905F3}" srcOrd="1" destOrd="0" presId="urn:microsoft.com/office/officeart/2005/8/layout/list1"/>
    <dgm:cxn modelId="{1AB55C74-53A4-4679-8BA0-2B714EE314DB}" type="presParOf" srcId="{82AB9B5C-9CA6-4115-BBB8-1F922204D5E0}" destId="{CC97EC3B-31E4-43AC-AC24-A2312D4322D4}" srcOrd="9" destOrd="0" presId="urn:microsoft.com/office/officeart/2005/8/layout/list1"/>
    <dgm:cxn modelId="{DAC9120D-89D8-4A62-8353-0A836676E9C4}" type="presParOf" srcId="{82AB9B5C-9CA6-4115-BBB8-1F922204D5E0}" destId="{99CA75E7-3CAF-4C58-9226-70E750DF4A4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D71A0D-51C2-4226-AA10-696B3637456A}" type="doc">
      <dgm:prSet loTypeId="urn:microsoft.com/office/officeart/2008/layout/PictureStrips" loCatId="list" qsTypeId="urn:microsoft.com/office/officeart/2005/8/quickstyle/simple3" qsCatId="simple" csTypeId="urn:microsoft.com/office/officeart/2005/8/colors/accent1_2" csCatId="accent1" phldr="1"/>
      <dgm:spPr/>
    </dgm:pt>
    <dgm:pt modelId="{F4A342E4-EEDD-479D-89CC-24D12E1C3493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 дома, и в саду говорите с малышом спокойно, уверенно</a:t>
          </a:r>
          <a:endParaRPr lang="ru-RU" sz="1800" dirty="0"/>
        </a:p>
      </dgm:t>
    </dgm:pt>
    <dgm:pt modelId="{DE4B0623-D174-4EB1-84D7-E4D5553645D9}" type="parTrans" cxnId="{2B11EB6B-4FF2-4CFE-942C-C34EC52E1569}">
      <dgm:prSet/>
      <dgm:spPr/>
      <dgm:t>
        <a:bodyPr/>
        <a:lstStyle/>
        <a:p>
          <a:endParaRPr lang="ru-RU"/>
        </a:p>
      </dgm:t>
    </dgm:pt>
    <dgm:pt modelId="{99EB7BB8-A3CF-48ED-BA9B-17DC93DEF1A4}" type="sibTrans" cxnId="{2B11EB6B-4FF2-4CFE-942C-C34EC52E1569}">
      <dgm:prSet/>
      <dgm:spPr/>
      <dgm:t>
        <a:bodyPr/>
        <a:lstStyle/>
        <a:p>
          <a:endParaRPr lang="ru-RU"/>
        </a:p>
      </dgm:t>
    </dgm:pt>
    <dgm:pt modelId="{DB30CA35-54A0-43A0-8604-7F90EAD35D6E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Обязательно скажите, что вы придете, и обозначьте когда</a:t>
          </a:r>
        </a:p>
      </dgm:t>
    </dgm:pt>
    <dgm:pt modelId="{96F2C605-EF10-4155-B8F8-7C2E9B9D328B}" type="parTrans" cxnId="{CDF320BD-7A12-4FCF-B8BB-C34FF0C45BD6}">
      <dgm:prSet/>
      <dgm:spPr/>
      <dgm:t>
        <a:bodyPr/>
        <a:lstStyle/>
        <a:p>
          <a:endParaRPr lang="ru-RU"/>
        </a:p>
      </dgm:t>
    </dgm:pt>
    <dgm:pt modelId="{E436FBCC-A702-4866-B32E-E499AF667214}" type="sibTrans" cxnId="{CDF320BD-7A12-4FCF-B8BB-C34FF0C45BD6}">
      <dgm:prSet/>
      <dgm:spPr/>
      <dgm:t>
        <a:bodyPr/>
        <a:lstStyle/>
        <a:p>
          <a:endParaRPr lang="ru-RU"/>
        </a:p>
      </dgm:t>
    </dgm:pt>
    <dgm:pt modelId="{AC659BDB-6E01-427D-AF4E-750172FC43EA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Пусть малыша отводит тот родитель или родственник, с которым ему легче расстаться</a:t>
          </a:r>
          <a:endParaRPr lang="ru-RU" sz="1800" dirty="0"/>
        </a:p>
      </dgm:t>
    </dgm:pt>
    <dgm:pt modelId="{E1496E07-3F82-493D-87D9-A3C2A17001D0}" type="parTrans" cxnId="{CA9F3973-20B7-437E-B19D-2A9406D49F9A}">
      <dgm:prSet/>
      <dgm:spPr/>
      <dgm:t>
        <a:bodyPr/>
        <a:lstStyle/>
        <a:p>
          <a:endParaRPr lang="ru-RU"/>
        </a:p>
      </dgm:t>
    </dgm:pt>
    <dgm:pt modelId="{AB6C26B3-4DF4-4248-A419-27D9FC37C49B}" type="sibTrans" cxnId="{CA9F3973-20B7-437E-B19D-2A9406D49F9A}">
      <dgm:prSet/>
      <dgm:spPr/>
      <dgm:t>
        <a:bodyPr/>
        <a:lstStyle/>
        <a:p>
          <a:endParaRPr lang="ru-RU"/>
        </a:p>
      </dgm:t>
    </dgm:pt>
    <dgm:pt modelId="{A5D64776-DECB-4E9E-AE3B-A36D67482B9C}" type="pres">
      <dgm:prSet presAssocID="{68D71A0D-51C2-4226-AA10-696B3637456A}" presName="Name0" presStyleCnt="0">
        <dgm:presLayoutVars>
          <dgm:dir/>
          <dgm:resizeHandles val="exact"/>
        </dgm:presLayoutVars>
      </dgm:prSet>
      <dgm:spPr/>
    </dgm:pt>
    <dgm:pt modelId="{4074F433-E3E8-41BA-AE96-ED792B27EDD4}" type="pres">
      <dgm:prSet presAssocID="{F4A342E4-EEDD-479D-89CC-24D12E1C3493}" presName="composite" presStyleCnt="0"/>
      <dgm:spPr/>
    </dgm:pt>
    <dgm:pt modelId="{F661D6AA-E3CD-4D84-B4EF-15B50870E5EE}" type="pres">
      <dgm:prSet presAssocID="{F4A342E4-EEDD-479D-89CC-24D12E1C3493}" presName="rect1" presStyleLbl="trAlignAcc1" presStyleIdx="0" presStyleCnt="3" custScaleX="131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3CA17-B87B-4075-9EF3-482358758AED}" type="pres">
      <dgm:prSet presAssocID="{F4A342E4-EEDD-479D-89CC-24D12E1C3493}" presName="rect2" presStyleLbl="fgImgPlace1" presStyleIdx="0" presStyleCnt="3" custLinFactNeighborX="-80762" custLinFactNeighborY="658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15E3631-9F3F-4A0D-ACDC-3D0F78342E06}" type="pres">
      <dgm:prSet presAssocID="{99EB7BB8-A3CF-48ED-BA9B-17DC93DEF1A4}" presName="sibTrans" presStyleCnt="0"/>
      <dgm:spPr/>
    </dgm:pt>
    <dgm:pt modelId="{B24BDEE5-7330-4227-919F-A521A963F69C}" type="pres">
      <dgm:prSet presAssocID="{DB30CA35-54A0-43A0-8604-7F90EAD35D6E}" presName="composite" presStyleCnt="0"/>
      <dgm:spPr/>
    </dgm:pt>
    <dgm:pt modelId="{6504B0E1-192B-4DD1-9960-79A41CDC5A3B}" type="pres">
      <dgm:prSet presAssocID="{DB30CA35-54A0-43A0-8604-7F90EAD35D6E}" presName="rect1" presStyleLbl="trAlignAcc1" presStyleIdx="1" presStyleCnt="3" custScaleX="131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0F94B-FB40-42B4-8631-9BD41DD61684}" type="pres">
      <dgm:prSet presAssocID="{DB30CA35-54A0-43A0-8604-7F90EAD35D6E}" presName="rect2" presStyleLbl="fgImgPlace1" presStyleIdx="1" presStyleCnt="3" custLinFactNeighborX="-80762" custLinFactNeighborY="730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DC952E5-E2A0-45E4-9C32-6A608A62A61C}" type="pres">
      <dgm:prSet presAssocID="{E436FBCC-A702-4866-B32E-E499AF667214}" presName="sibTrans" presStyleCnt="0"/>
      <dgm:spPr/>
    </dgm:pt>
    <dgm:pt modelId="{36A518F5-3DC4-4BF7-A461-ED9070A633BD}" type="pres">
      <dgm:prSet presAssocID="{AC659BDB-6E01-427D-AF4E-750172FC43EA}" presName="composite" presStyleCnt="0"/>
      <dgm:spPr/>
    </dgm:pt>
    <dgm:pt modelId="{CB8C3C29-5D30-4208-B5BE-6B65945A2518}" type="pres">
      <dgm:prSet presAssocID="{AC659BDB-6E01-427D-AF4E-750172FC43EA}" presName="rect1" presStyleLbl="trAlignAcc1" presStyleIdx="2" presStyleCnt="3" custScaleX="131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DB435-6AA1-41EA-B983-BC5C0560F880}" type="pres">
      <dgm:prSet presAssocID="{AC659BDB-6E01-427D-AF4E-750172FC43EA}" presName="rect2" presStyleLbl="fgImgPlace1" presStyleIdx="2" presStyleCnt="3" custLinFactNeighborX="-80762" custLinFactNeighborY="802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</dgm:ptLst>
  <dgm:cxnLst>
    <dgm:cxn modelId="{E9AD3FB6-2720-45FD-BA37-894CCA8ACE54}" type="presOf" srcId="{AC659BDB-6E01-427D-AF4E-750172FC43EA}" destId="{CB8C3C29-5D30-4208-B5BE-6B65945A2518}" srcOrd="0" destOrd="0" presId="urn:microsoft.com/office/officeart/2008/layout/PictureStrips"/>
    <dgm:cxn modelId="{2B11EB6B-4FF2-4CFE-942C-C34EC52E1569}" srcId="{68D71A0D-51C2-4226-AA10-696B3637456A}" destId="{F4A342E4-EEDD-479D-89CC-24D12E1C3493}" srcOrd="0" destOrd="0" parTransId="{DE4B0623-D174-4EB1-84D7-E4D5553645D9}" sibTransId="{99EB7BB8-A3CF-48ED-BA9B-17DC93DEF1A4}"/>
    <dgm:cxn modelId="{CA9F3973-20B7-437E-B19D-2A9406D49F9A}" srcId="{68D71A0D-51C2-4226-AA10-696B3637456A}" destId="{AC659BDB-6E01-427D-AF4E-750172FC43EA}" srcOrd="2" destOrd="0" parTransId="{E1496E07-3F82-493D-87D9-A3C2A17001D0}" sibTransId="{AB6C26B3-4DF4-4248-A419-27D9FC37C49B}"/>
    <dgm:cxn modelId="{17B70CDB-2AA3-486C-A4AD-F3671D48D690}" type="presOf" srcId="{68D71A0D-51C2-4226-AA10-696B3637456A}" destId="{A5D64776-DECB-4E9E-AE3B-A36D67482B9C}" srcOrd="0" destOrd="0" presId="urn:microsoft.com/office/officeart/2008/layout/PictureStrips"/>
    <dgm:cxn modelId="{CDF320BD-7A12-4FCF-B8BB-C34FF0C45BD6}" srcId="{68D71A0D-51C2-4226-AA10-696B3637456A}" destId="{DB30CA35-54A0-43A0-8604-7F90EAD35D6E}" srcOrd="1" destOrd="0" parTransId="{96F2C605-EF10-4155-B8F8-7C2E9B9D328B}" sibTransId="{E436FBCC-A702-4866-B32E-E499AF667214}"/>
    <dgm:cxn modelId="{413A1708-5D89-447A-A74B-92A7067C5DC8}" type="presOf" srcId="{F4A342E4-EEDD-479D-89CC-24D12E1C3493}" destId="{F661D6AA-E3CD-4D84-B4EF-15B50870E5EE}" srcOrd="0" destOrd="0" presId="urn:microsoft.com/office/officeart/2008/layout/PictureStrips"/>
    <dgm:cxn modelId="{EFABD6E1-7BD0-4002-A0DE-EE2141BE8875}" type="presOf" srcId="{DB30CA35-54A0-43A0-8604-7F90EAD35D6E}" destId="{6504B0E1-192B-4DD1-9960-79A41CDC5A3B}" srcOrd="0" destOrd="0" presId="urn:microsoft.com/office/officeart/2008/layout/PictureStrips"/>
    <dgm:cxn modelId="{FCC1A275-3563-4E2A-81CC-8C415196570B}" type="presParOf" srcId="{A5D64776-DECB-4E9E-AE3B-A36D67482B9C}" destId="{4074F433-E3E8-41BA-AE96-ED792B27EDD4}" srcOrd="0" destOrd="0" presId="urn:microsoft.com/office/officeart/2008/layout/PictureStrips"/>
    <dgm:cxn modelId="{8119BAA2-2212-43C5-84CD-256815C539AD}" type="presParOf" srcId="{4074F433-E3E8-41BA-AE96-ED792B27EDD4}" destId="{F661D6AA-E3CD-4D84-B4EF-15B50870E5EE}" srcOrd="0" destOrd="0" presId="urn:microsoft.com/office/officeart/2008/layout/PictureStrips"/>
    <dgm:cxn modelId="{DB585477-490D-4545-ACB8-A483C1850F28}" type="presParOf" srcId="{4074F433-E3E8-41BA-AE96-ED792B27EDD4}" destId="{3463CA17-B87B-4075-9EF3-482358758AED}" srcOrd="1" destOrd="0" presId="urn:microsoft.com/office/officeart/2008/layout/PictureStrips"/>
    <dgm:cxn modelId="{145E24A8-2772-4443-8B42-DC91D8EC245C}" type="presParOf" srcId="{A5D64776-DECB-4E9E-AE3B-A36D67482B9C}" destId="{115E3631-9F3F-4A0D-ACDC-3D0F78342E06}" srcOrd="1" destOrd="0" presId="urn:microsoft.com/office/officeart/2008/layout/PictureStrips"/>
    <dgm:cxn modelId="{2A8F1678-7C55-4D17-9AE9-7CC8A98F7C43}" type="presParOf" srcId="{A5D64776-DECB-4E9E-AE3B-A36D67482B9C}" destId="{B24BDEE5-7330-4227-919F-A521A963F69C}" srcOrd="2" destOrd="0" presId="urn:microsoft.com/office/officeart/2008/layout/PictureStrips"/>
    <dgm:cxn modelId="{46478E43-A8EA-421B-8F5E-960C424B5835}" type="presParOf" srcId="{B24BDEE5-7330-4227-919F-A521A963F69C}" destId="{6504B0E1-192B-4DD1-9960-79A41CDC5A3B}" srcOrd="0" destOrd="0" presId="urn:microsoft.com/office/officeart/2008/layout/PictureStrips"/>
    <dgm:cxn modelId="{20FE1ED9-C9CD-4E9C-8142-D7948DE81971}" type="presParOf" srcId="{B24BDEE5-7330-4227-919F-A521A963F69C}" destId="{53F0F94B-FB40-42B4-8631-9BD41DD61684}" srcOrd="1" destOrd="0" presId="urn:microsoft.com/office/officeart/2008/layout/PictureStrips"/>
    <dgm:cxn modelId="{813D9507-8750-42F1-9B03-3399D9193210}" type="presParOf" srcId="{A5D64776-DECB-4E9E-AE3B-A36D67482B9C}" destId="{BDC952E5-E2A0-45E4-9C32-6A608A62A61C}" srcOrd="3" destOrd="0" presId="urn:microsoft.com/office/officeart/2008/layout/PictureStrips"/>
    <dgm:cxn modelId="{C53B9E22-926D-42EF-8D93-63BFCA90C6C7}" type="presParOf" srcId="{A5D64776-DECB-4E9E-AE3B-A36D67482B9C}" destId="{36A518F5-3DC4-4BF7-A461-ED9070A633BD}" srcOrd="4" destOrd="0" presId="urn:microsoft.com/office/officeart/2008/layout/PictureStrips"/>
    <dgm:cxn modelId="{A10969CB-5F39-4648-90AB-CB8417E55329}" type="presParOf" srcId="{36A518F5-3DC4-4BF7-A461-ED9070A633BD}" destId="{CB8C3C29-5D30-4208-B5BE-6B65945A2518}" srcOrd="0" destOrd="0" presId="urn:microsoft.com/office/officeart/2008/layout/PictureStrips"/>
    <dgm:cxn modelId="{09A78FFA-BAA0-49DE-8B07-6850715C6095}" type="presParOf" srcId="{36A518F5-3DC4-4BF7-A461-ED9070A633BD}" destId="{79DDB435-6AA1-41EA-B983-BC5C0560F88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D71A0D-51C2-4226-AA10-696B3637456A}" type="doc">
      <dgm:prSet loTypeId="urn:microsoft.com/office/officeart/2008/layout/PictureStrips" loCatId="list" qsTypeId="urn:microsoft.com/office/officeart/2005/8/quickstyle/simple3" qsCatId="simple" csTypeId="urn:microsoft.com/office/officeart/2005/8/colors/accent1_2" csCatId="accent1" phldr="1"/>
      <dgm:spPr/>
    </dgm:pt>
    <dgm:pt modelId="{F4A342E4-EEDD-479D-89CC-24D12E1C3493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Привыкание - нужно сделать его постепенным</a:t>
          </a:r>
          <a:endParaRPr lang="ru-RU" sz="1800" dirty="0"/>
        </a:p>
      </dgm:t>
    </dgm:pt>
    <dgm:pt modelId="{DE4B0623-D174-4EB1-84D7-E4D5553645D9}" type="parTrans" cxnId="{2B11EB6B-4FF2-4CFE-942C-C34EC52E1569}">
      <dgm:prSet/>
      <dgm:spPr/>
      <dgm:t>
        <a:bodyPr/>
        <a:lstStyle/>
        <a:p>
          <a:endParaRPr lang="ru-RU"/>
        </a:p>
      </dgm:t>
    </dgm:pt>
    <dgm:pt modelId="{99EB7BB8-A3CF-48ED-BA9B-17DC93DEF1A4}" type="sibTrans" cxnId="{2B11EB6B-4FF2-4CFE-942C-C34EC52E1569}">
      <dgm:prSet/>
      <dgm:spPr/>
      <dgm:t>
        <a:bodyPr/>
        <a:lstStyle/>
        <a:p>
          <a:endParaRPr lang="ru-RU"/>
        </a:p>
      </dgm:t>
    </dgm:pt>
    <dgm:pt modelId="{DB30CA35-54A0-43A0-8604-7F90EAD35D6E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течении 1-й недели ребёнок посещает детский сад 1 час</a:t>
          </a:r>
          <a:endParaRPr lang="ru-RU" sz="1800" dirty="0"/>
        </a:p>
      </dgm:t>
    </dgm:pt>
    <dgm:pt modelId="{96F2C605-EF10-4155-B8F8-7C2E9B9D328B}" type="parTrans" cxnId="{CDF320BD-7A12-4FCF-B8BB-C34FF0C45BD6}">
      <dgm:prSet/>
      <dgm:spPr/>
      <dgm:t>
        <a:bodyPr/>
        <a:lstStyle/>
        <a:p>
          <a:endParaRPr lang="ru-RU"/>
        </a:p>
      </dgm:t>
    </dgm:pt>
    <dgm:pt modelId="{E436FBCC-A702-4866-B32E-E499AF667214}" type="sibTrans" cxnId="{CDF320BD-7A12-4FCF-B8BB-C34FF0C45BD6}">
      <dgm:prSet/>
      <dgm:spPr/>
      <dgm:t>
        <a:bodyPr/>
        <a:lstStyle/>
        <a:p>
          <a:endParaRPr lang="ru-RU"/>
        </a:p>
      </dgm:t>
    </dgm:pt>
    <dgm:pt modelId="{889669DD-595E-49AB-B9AC-7F1F3209A21A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Последующие -увеличиваются  на 1-1,5 часа. </a:t>
          </a:r>
          <a:endParaRPr lang="ru-RU" sz="1800" dirty="0"/>
        </a:p>
      </dgm:t>
    </dgm:pt>
    <dgm:pt modelId="{98E5101D-B866-44CA-9499-2F24B464A43C}" type="parTrans" cxnId="{9D0B6E5F-948C-41C4-B92B-5B1F0DDEDCA5}">
      <dgm:prSet/>
      <dgm:spPr/>
      <dgm:t>
        <a:bodyPr/>
        <a:lstStyle/>
        <a:p>
          <a:endParaRPr lang="ru-RU"/>
        </a:p>
      </dgm:t>
    </dgm:pt>
    <dgm:pt modelId="{381499E0-1B27-489B-8EFC-879201DF99B1}" type="sibTrans" cxnId="{9D0B6E5F-948C-41C4-B92B-5B1F0DDEDCA5}">
      <dgm:prSet/>
      <dgm:spPr/>
      <dgm:t>
        <a:bodyPr/>
        <a:lstStyle/>
        <a:p>
          <a:endParaRPr lang="ru-RU"/>
        </a:p>
      </dgm:t>
    </dgm:pt>
    <dgm:pt modelId="{E8567153-77C8-4CB1-B530-DE9843679466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Какой ребенок  молодец!</a:t>
          </a:r>
          <a:endParaRPr lang="ru-RU" sz="1800" dirty="0"/>
        </a:p>
      </dgm:t>
    </dgm:pt>
    <dgm:pt modelId="{26166F1C-4C5C-4E6A-8E84-F2384478DB5C}" type="parTrans" cxnId="{28D75326-0DD5-46F7-AFF0-20864CB8351B}">
      <dgm:prSet/>
      <dgm:spPr/>
      <dgm:t>
        <a:bodyPr/>
        <a:lstStyle/>
        <a:p>
          <a:endParaRPr lang="ru-RU"/>
        </a:p>
      </dgm:t>
    </dgm:pt>
    <dgm:pt modelId="{7C89AD89-B72B-4C7D-A759-96EF2325FAA7}" type="sibTrans" cxnId="{28D75326-0DD5-46F7-AFF0-20864CB8351B}">
      <dgm:prSet/>
      <dgm:spPr/>
      <dgm:t>
        <a:bodyPr/>
        <a:lstStyle/>
        <a:p>
          <a:endParaRPr lang="ru-RU"/>
        </a:p>
      </dgm:t>
    </dgm:pt>
    <dgm:pt modelId="{18B3B3F8-F6A7-466A-87BD-B81996F55ED5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Традиция – прощания или приветствия </a:t>
          </a:r>
          <a:endParaRPr lang="ru-RU" sz="1800" dirty="0"/>
        </a:p>
      </dgm:t>
    </dgm:pt>
    <dgm:pt modelId="{09CD1104-2054-45C9-BA6A-AAC94810DAC7}" type="parTrans" cxnId="{9697F9A8-5B54-45E1-8FE6-844BE90B0971}">
      <dgm:prSet/>
      <dgm:spPr/>
      <dgm:t>
        <a:bodyPr/>
        <a:lstStyle/>
        <a:p>
          <a:endParaRPr lang="ru-RU"/>
        </a:p>
      </dgm:t>
    </dgm:pt>
    <dgm:pt modelId="{4719CB9B-65EA-4C3C-8AAA-AFD9D7B34E0C}" type="sibTrans" cxnId="{9697F9A8-5B54-45E1-8FE6-844BE90B0971}">
      <dgm:prSet/>
      <dgm:spPr/>
      <dgm:t>
        <a:bodyPr/>
        <a:lstStyle/>
        <a:p>
          <a:endParaRPr lang="ru-RU"/>
        </a:p>
      </dgm:t>
    </dgm:pt>
    <dgm:pt modelId="{AC659BDB-6E01-427D-AF4E-750172FC43EA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Расставание не следует затягивать, прощайтесь легко и быстро</a:t>
          </a:r>
          <a:endParaRPr lang="ru-RU" sz="1800" dirty="0"/>
        </a:p>
      </dgm:t>
    </dgm:pt>
    <dgm:pt modelId="{E1496E07-3F82-493D-87D9-A3C2A17001D0}" type="parTrans" cxnId="{CA9F3973-20B7-437E-B19D-2A9406D49F9A}">
      <dgm:prSet/>
      <dgm:spPr/>
      <dgm:t>
        <a:bodyPr/>
        <a:lstStyle/>
        <a:p>
          <a:endParaRPr lang="ru-RU"/>
        </a:p>
      </dgm:t>
    </dgm:pt>
    <dgm:pt modelId="{AB6C26B3-4DF4-4248-A419-27D9FC37C49B}" type="sibTrans" cxnId="{CA9F3973-20B7-437E-B19D-2A9406D49F9A}">
      <dgm:prSet/>
      <dgm:spPr/>
      <dgm:t>
        <a:bodyPr/>
        <a:lstStyle/>
        <a:p>
          <a:endParaRPr lang="ru-RU"/>
        </a:p>
      </dgm:t>
    </dgm:pt>
    <dgm:pt modelId="{13C682B2-AD29-4BF8-9062-CD37153799E3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Главное правило таково: спокойна мама — спокоен малыш</a:t>
          </a:r>
          <a:endParaRPr lang="ru-RU" sz="1800" dirty="0"/>
        </a:p>
      </dgm:t>
    </dgm:pt>
    <dgm:pt modelId="{F328DD64-CEFA-4F97-8F67-4CEFC1210D81}" type="parTrans" cxnId="{FEA6390F-9E13-4586-B662-63C7603E4A9A}">
      <dgm:prSet/>
      <dgm:spPr/>
      <dgm:t>
        <a:bodyPr/>
        <a:lstStyle/>
        <a:p>
          <a:endParaRPr lang="ru-RU"/>
        </a:p>
      </dgm:t>
    </dgm:pt>
    <dgm:pt modelId="{3625203B-B655-47ED-A917-8DA46CF3E00C}" type="sibTrans" cxnId="{FEA6390F-9E13-4586-B662-63C7603E4A9A}">
      <dgm:prSet/>
      <dgm:spPr/>
      <dgm:t>
        <a:bodyPr/>
        <a:lstStyle/>
        <a:p>
          <a:endParaRPr lang="ru-RU"/>
        </a:p>
      </dgm:t>
    </dgm:pt>
    <dgm:pt modelId="{A5D64776-DECB-4E9E-AE3B-A36D67482B9C}" type="pres">
      <dgm:prSet presAssocID="{68D71A0D-51C2-4226-AA10-696B3637456A}" presName="Name0" presStyleCnt="0">
        <dgm:presLayoutVars>
          <dgm:dir/>
          <dgm:resizeHandles val="exact"/>
        </dgm:presLayoutVars>
      </dgm:prSet>
      <dgm:spPr/>
    </dgm:pt>
    <dgm:pt modelId="{4074F433-E3E8-41BA-AE96-ED792B27EDD4}" type="pres">
      <dgm:prSet presAssocID="{F4A342E4-EEDD-479D-89CC-24D12E1C3493}" presName="composite" presStyleCnt="0"/>
      <dgm:spPr/>
    </dgm:pt>
    <dgm:pt modelId="{F661D6AA-E3CD-4D84-B4EF-15B50870E5EE}" type="pres">
      <dgm:prSet presAssocID="{F4A342E4-EEDD-479D-89CC-24D12E1C3493}" presName="rect1" presStyleLbl="tr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3CA17-B87B-4075-9EF3-482358758AED}" type="pres">
      <dgm:prSet presAssocID="{F4A342E4-EEDD-479D-89CC-24D12E1C3493}" presName="rect2" presStyleLbl="fgImgPlac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15E3631-9F3F-4A0D-ACDC-3D0F78342E06}" type="pres">
      <dgm:prSet presAssocID="{99EB7BB8-A3CF-48ED-BA9B-17DC93DEF1A4}" presName="sibTrans" presStyleCnt="0"/>
      <dgm:spPr/>
    </dgm:pt>
    <dgm:pt modelId="{B24BDEE5-7330-4227-919F-A521A963F69C}" type="pres">
      <dgm:prSet presAssocID="{DB30CA35-54A0-43A0-8604-7F90EAD35D6E}" presName="composite" presStyleCnt="0"/>
      <dgm:spPr/>
    </dgm:pt>
    <dgm:pt modelId="{6504B0E1-192B-4DD1-9960-79A41CDC5A3B}" type="pres">
      <dgm:prSet presAssocID="{DB30CA35-54A0-43A0-8604-7F90EAD35D6E}" presName="rect1" presStyleLbl="tr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0F94B-FB40-42B4-8631-9BD41DD61684}" type="pres">
      <dgm:prSet presAssocID="{DB30CA35-54A0-43A0-8604-7F90EAD35D6E}" presName="rect2" presStyleLbl="fgImgPlac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DC952E5-E2A0-45E4-9C32-6A608A62A61C}" type="pres">
      <dgm:prSet presAssocID="{E436FBCC-A702-4866-B32E-E499AF667214}" presName="sibTrans" presStyleCnt="0"/>
      <dgm:spPr/>
    </dgm:pt>
    <dgm:pt modelId="{F200EEEE-C010-48B7-8E01-D9A8CDEDD22E}" type="pres">
      <dgm:prSet presAssocID="{889669DD-595E-49AB-B9AC-7F1F3209A21A}" presName="composite" presStyleCnt="0"/>
      <dgm:spPr/>
    </dgm:pt>
    <dgm:pt modelId="{61F17F49-AFA5-4D5C-96E8-9AEC69B6CDE7}" type="pres">
      <dgm:prSet presAssocID="{889669DD-595E-49AB-B9AC-7F1F3209A21A}" presName="rect1" presStyleLbl="tr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7612A-7D99-4A49-A189-392A17F0E6A3}" type="pres">
      <dgm:prSet presAssocID="{889669DD-595E-49AB-B9AC-7F1F3209A21A}" presName="rect2" presStyleLbl="f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E959A937-C898-4F3F-873C-CB14811C1F75}" type="pres">
      <dgm:prSet presAssocID="{381499E0-1B27-489B-8EFC-879201DF99B1}" presName="sibTrans" presStyleCnt="0"/>
      <dgm:spPr/>
    </dgm:pt>
    <dgm:pt modelId="{A20ECBD9-F445-4010-A24A-68105E592190}" type="pres">
      <dgm:prSet presAssocID="{E8567153-77C8-4CB1-B530-DE9843679466}" presName="composite" presStyleCnt="0"/>
      <dgm:spPr/>
    </dgm:pt>
    <dgm:pt modelId="{C7BB418F-7C6D-4FF7-813D-D995AD377845}" type="pres">
      <dgm:prSet presAssocID="{E8567153-77C8-4CB1-B530-DE9843679466}" presName="rect1" presStyleLbl="tr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D06A3-CFFE-435D-9151-38E9C6A0EE30}" type="pres">
      <dgm:prSet presAssocID="{E8567153-77C8-4CB1-B530-DE9843679466}" presName="rect2" presStyleLbl="fgImgPlac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016C5F7-9F68-4DAE-BEA6-82A8E5559071}" type="pres">
      <dgm:prSet presAssocID="{7C89AD89-B72B-4C7D-A759-96EF2325FAA7}" presName="sibTrans" presStyleCnt="0"/>
      <dgm:spPr/>
    </dgm:pt>
    <dgm:pt modelId="{2363396D-A08F-4A1F-BAC7-F858C5132943}" type="pres">
      <dgm:prSet presAssocID="{18B3B3F8-F6A7-466A-87BD-B81996F55ED5}" presName="composite" presStyleCnt="0"/>
      <dgm:spPr/>
    </dgm:pt>
    <dgm:pt modelId="{6BA0458B-F330-4073-906C-5825F694B634}" type="pres">
      <dgm:prSet presAssocID="{18B3B3F8-F6A7-466A-87BD-B81996F55ED5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15963-84F8-4423-93CD-EB981CA41DE7}" type="pres">
      <dgm:prSet presAssocID="{18B3B3F8-F6A7-466A-87BD-B81996F55ED5}" presName="rect2" presStyleLbl="fgImgPlace1" presStyleIdx="4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2E6F596-1758-49ED-8C4B-24CD9D9B203F}" type="pres">
      <dgm:prSet presAssocID="{4719CB9B-65EA-4C3C-8AAA-AFD9D7B34E0C}" presName="sibTrans" presStyleCnt="0"/>
      <dgm:spPr/>
    </dgm:pt>
    <dgm:pt modelId="{36A518F5-3DC4-4BF7-A461-ED9070A633BD}" type="pres">
      <dgm:prSet presAssocID="{AC659BDB-6E01-427D-AF4E-750172FC43EA}" presName="composite" presStyleCnt="0"/>
      <dgm:spPr/>
    </dgm:pt>
    <dgm:pt modelId="{CB8C3C29-5D30-4208-B5BE-6B65945A2518}" type="pres">
      <dgm:prSet presAssocID="{AC659BDB-6E01-427D-AF4E-750172FC43EA}" presName="rect1" presStyleLbl="tr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DB435-6AA1-41EA-B983-BC5C0560F880}" type="pres">
      <dgm:prSet presAssocID="{AC659BDB-6E01-427D-AF4E-750172FC43EA}" presName="rect2" presStyleLbl="fgImgPlace1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11971400-8509-4274-8E89-8284038D7FE9}" type="pres">
      <dgm:prSet presAssocID="{AB6C26B3-4DF4-4248-A419-27D9FC37C49B}" presName="sibTrans" presStyleCnt="0"/>
      <dgm:spPr/>
    </dgm:pt>
    <dgm:pt modelId="{328FA508-DE15-488C-B927-001604FC2F59}" type="pres">
      <dgm:prSet presAssocID="{13C682B2-AD29-4BF8-9062-CD37153799E3}" presName="composite" presStyleCnt="0"/>
      <dgm:spPr/>
    </dgm:pt>
    <dgm:pt modelId="{9C5825C1-16CD-418F-979A-C4F67B553F0D}" type="pres">
      <dgm:prSet presAssocID="{13C682B2-AD29-4BF8-9062-CD37153799E3}" presName="rect1" presStyleLbl="tr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F5FCE-94F3-4DC7-A362-AA80C8E6B57A}" type="pres">
      <dgm:prSet presAssocID="{13C682B2-AD29-4BF8-9062-CD37153799E3}" presName="rect2" presStyleLbl="fgImgPlace1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886E9785-020D-4775-BCA4-0E1431C0CCF0}" type="presOf" srcId="{DB30CA35-54A0-43A0-8604-7F90EAD35D6E}" destId="{6504B0E1-192B-4DD1-9960-79A41CDC5A3B}" srcOrd="0" destOrd="0" presId="urn:microsoft.com/office/officeart/2008/layout/PictureStrips"/>
    <dgm:cxn modelId="{775E6080-0B1C-4137-A6CD-D1C531D88E7A}" type="presOf" srcId="{68D71A0D-51C2-4226-AA10-696B3637456A}" destId="{A5D64776-DECB-4E9E-AE3B-A36D67482B9C}" srcOrd="0" destOrd="0" presId="urn:microsoft.com/office/officeart/2008/layout/PictureStrips"/>
    <dgm:cxn modelId="{2B11EB6B-4FF2-4CFE-942C-C34EC52E1569}" srcId="{68D71A0D-51C2-4226-AA10-696B3637456A}" destId="{F4A342E4-EEDD-479D-89CC-24D12E1C3493}" srcOrd="0" destOrd="0" parTransId="{DE4B0623-D174-4EB1-84D7-E4D5553645D9}" sibTransId="{99EB7BB8-A3CF-48ED-BA9B-17DC93DEF1A4}"/>
    <dgm:cxn modelId="{CA9F3973-20B7-437E-B19D-2A9406D49F9A}" srcId="{68D71A0D-51C2-4226-AA10-696B3637456A}" destId="{AC659BDB-6E01-427D-AF4E-750172FC43EA}" srcOrd="5" destOrd="0" parTransId="{E1496E07-3F82-493D-87D9-A3C2A17001D0}" sibTransId="{AB6C26B3-4DF4-4248-A419-27D9FC37C49B}"/>
    <dgm:cxn modelId="{3F4C4433-12FE-4C60-A078-E17559C76455}" type="presOf" srcId="{13C682B2-AD29-4BF8-9062-CD37153799E3}" destId="{9C5825C1-16CD-418F-979A-C4F67B553F0D}" srcOrd="0" destOrd="0" presId="urn:microsoft.com/office/officeart/2008/layout/PictureStrips"/>
    <dgm:cxn modelId="{CDF320BD-7A12-4FCF-B8BB-C34FF0C45BD6}" srcId="{68D71A0D-51C2-4226-AA10-696B3637456A}" destId="{DB30CA35-54A0-43A0-8604-7F90EAD35D6E}" srcOrd="1" destOrd="0" parTransId="{96F2C605-EF10-4155-B8F8-7C2E9B9D328B}" sibTransId="{E436FBCC-A702-4866-B32E-E499AF667214}"/>
    <dgm:cxn modelId="{6025BC9A-50BE-482C-80EE-989919A5C6B8}" type="presOf" srcId="{AC659BDB-6E01-427D-AF4E-750172FC43EA}" destId="{CB8C3C29-5D30-4208-B5BE-6B65945A2518}" srcOrd="0" destOrd="0" presId="urn:microsoft.com/office/officeart/2008/layout/PictureStrips"/>
    <dgm:cxn modelId="{9697F9A8-5B54-45E1-8FE6-844BE90B0971}" srcId="{68D71A0D-51C2-4226-AA10-696B3637456A}" destId="{18B3B3F8-F6A7-466A-87BD-B81996F55ED5}" srcOrd="4" destOrd="0" parTransId="{09CD1104-2054-45C9-BA6A-AAC94810DAC7}" sibTransId="{4719CB9B-65EA-4C3C-8AAA-AFD9D7B34E0C}"/>
    <dgm:cxn modelId="{3FFF73CF-93AE-4E63-857F-53DCA9E9B8D4}" type="presOf" srcId="{F4A342E4-EEDD-479D-89CC-24D12E1C3493}" destId="{F661D6AA-E3CD-4D84-B4EF-15B50870E5EE}" srcOrd="0" destOrd="0" presId="urn:microsoft.com/office/officeart/2008/layout/PictureStrips"/>
    <dgm:cxn modelId="{28D75326-0DD5-46F7-AFF0-20864CB8351B}" srcId="{68D71A0D-51C2-4226-AA10-696B3637456A}" destId="{E8567153-77C8-4CB1-B530-DE9843679466}" srcOrd="3" destOrd="0" parTransId="{26166F1C-4C5C-4E6A-8E84-F2384478DB5C}" sibTransId="{7C89AD89-B72B-4C7D-A759-96EF2325FAA7}"/>
    <dgm:cxn modelId="{30B60D0E-2074-4BB5-8C2C-0742EBC507DB}" type="presOf" srcId="{889669DD-595E-49AB-B9AC-7F1F3209A21A}" destId="{61F17F49-AFA5-4D5C-96E8-9AEC69B6CDE7}" srcOrd="0" destOrd="0" presId="urn:microsoft.com/office/officeart/2008/layout/PictureStrips"/>
    <dgm:cxn modelId="{5EA8286B-4184-49A0-B2DF-EFA1D24EFDCC}" type="presOf" srcId="{E8567153-77C8-4CB1-B530-DE9843679466}" destId="{C7BB418F-7C6D-4FF7-813D-D995AD377845}" srcOrd="0" destOrd="0" presId="urn:microsoft.com/office/officeart/2008/layout/PictureStrips"/>
    <dgm:cxn modelId="{FEA6390F-9E13-4586-B662-63C7603E4A9A}" srcId="{68D71A0D-51C2-4226-AA10-696B3637456A}" destId="{13C682B2-AD29-4BF8-9062-CD37153799E3}" srcOrd="6" destOrd="0" parTransId="{F328DD64-CEFA-4F97-8F67-4CEFC1210D81}" sibTransId="{3625203B-B655-47ED-A917-8DA46CF3E00C}"/>
    <dgm:cxn modelId="{9D0B6E5F-948C-41C4-B92B-5B1F0DDEDCA5}" srcId="{68D71A0D-51C2-4226-AA10-696B3637456A}" destId="{889669DD-595E-49AB-B9AC-7F1F3209A21A}" srcOrd="2" destOrd="0" parTransId="{98E5101D-B866-44CA-9499-2F24B464A43C}" sibTransId="{381499E0-1B27-489B-8EFC-879201DF99B1}"/>
    <dgm:cxn modelId="{181C7536-1DED-4D25-BB94-E6CDD581D22C}" type="presOf" srcId="{18B3B3F8-F6A7-466A-87BD-B81996F55ED5}" destId="{6BA0458B-F330-4073-906C-5825F694B634}" srcOrd="0" destOrd="0" presId="urn:microsoft.com/office/officeart/2008/layout/PictureStrips"/>
    <dgm:cxn modelId="{83695FB6-F911-4105-9738-6578B9704456}" type="presParOf" srcId="{A5D64776-DECB-4E9E-AE3B-A36D67482B9C}" destId="{4074F433-E3E8-41BA-AE96-ED792B27EDD4}" srcOrd="0" destOrd="0" presId="urn:microsoft.com/office/officeart/2008/layout/PictureStrips"/>
    <dgm:cxn modelId="{89930365-AC2C-4990-AA17-475515E8A198}" type="presParOf" srcId="{4074F433-E3E8-41BA-AE96-ED792B27EDD4}" destId="{F661D6AA-E3CD-4D84-B4EF-15B50870E5EE}" srcOrd="0" destOrd="0" presId="urn:microsoft.com/office/officeart/2008/layout/PictureStrips"/>
    <dgm:cxn modelId="{E1893550-CA04-49A4-AE80-7325E0A48374}" type="presParOf" srcId="{4074F433-E3E8-41BA-AE96-ED792B27EDD4}" destId="{3463CA17-B87B-4075-9EF3-482358758AED}" srcOrd="1" destOrd="0" presId="urn:microsoft.com/office/officeart/2008/layout/PictureStrips"/>
    <dgm:cxn modelId="{DA813F75-76AC-4503-A732-4D8EE8277442}" type="presParOf" srcId="{A5D64776-DECB-4E9E-AE3B-A36D67482B9C}" destId="{115E3631-9F3F-4A0D-ACDC-3D0F78342E06}" srcOrd="1" destOrd="0" presId="urn:microsoft.com/office/officeart/2008/layout/PictureStrips"/>
    <dgm:cxn modelId="{B95CE101-9AB5-446F-9A6B-2812491D8773}" type="presParOf" srcId="{A5D64776-DECB-4E9E-AE3B-A36D67482B9C}" destId="{B24BDEE5-7330-4227-919F-A521A963F69C}" srcOrd="2" destOrd="0" presId="urn:microsoft.com/office/officeart/2008/layout/PictureStrips"/>
    <dgm:cxn modelId="{DF0EED7F-50DA-4582-B7CE-BB733B7F01C0}" type="presParOf" srcId="{B24BDEE5-7330-4227-919F-A521A963F69C}" destId="{6504B0E1-192B-4DD1-9960-79A41CDC5A3B}" srcOrd="0" destOrd="0" presId="urn:microsoft.com/office/officeart/2008/layout/PictureStrips"/>
    <dgm:cxn modelId="{F69F2A6B-D325-450C-8468-A51A544AC2CD}" type="presParOf" srcId="{B24BDEE5-7330-4227-919F-A521A963F69C}" destId="{53F0F94B-FB40-42B4-8631-9BD41DD61684}" srcOrd="1" destOrd="0" presId="urn:microsoft.com/office/officeart/2008/layout/PictureStrips"/>
    <dgm:cxn modelId="{804A138C-1795-4FAD-BFDF-5A9AF5B3EB21}" type="presParOf" srcId="{A5D64776-DECB-4E9E-AE3B-A36D67482B9C}" destId="{BDC952E5-E2A0-45E4-9C32-6A608A62A61C}" srcOrd="3" destOrd="0" presId="urn:microsoft.com/office/officeart/2008/layout/PictureStrips"/>
    <dgm:cxn modelId="{093D5407-301D-4C7D-B00C-FE7A81E4DC06}" type="presParOf" srcId="{A5D64776-DECB-4E9E-AE3B-A36D67482B9C}" destId="{F200EEEE-C010-48B7-8E01-D9A8CDEDD22E}" srcOrd="4" destOrd="0" presId="urn:microsoft.com/office/officeart/2008/layout/PictureStrips"/>
    <dgm:cxn modelId="{9954EAE9-4FAF-4DB5-BD07-44A9BB992C27}" type="presParOf" srcId="{F200EEEE-C010-48B7-8E01-D9A8CDEDD22E}" destId="{61F17F49-AFA5-4D5C-96E8-9AEC69B6CDE7}" srcOrd="0" destOrd="0" presId="urn:microsoft.com/office/officeart/2008/layout/PictureStrips"/>
    <dgm:cxn modelId="{E4EF6A8C-5EBA-46FA-87A8-7124DD2CA143}" type="presParOf" srcId="{F200EEEE-C010-48B7-8E01-D9A8CDEDD22E}" destId="{B1D7612A-7D99-4A49-A189-392A17F0E6A3}" srcOrd="1" destOrd="0" presId="urn:microsoft.com/office/officeart/2008/layout/PictureStrips"/>
    <dgm:cxn modelId="{53C4720C-52C0-418A-9063-87E0F0BEC86F}" type="presParOf" srcId="{A5D64776-DECB-4E9E-AE3B-A36D67482B9C}" destId="{E959A937-C898-4F3F-873C-CB14811C1F75}" srcOrd="5" destOrd="0" presId="urn:microsoft.com/office/officeart/2008/layout/PictureStrips"/>
    <dgm:cxn modelId="{20CF2EF5-EF17-4E3C-B0A1-2F9D34E9AA59}" type="presParOf" srcId="{A5D64776-DECB-4E9E-AE3B-A36D67482B9C}" destId="{A20ECBD9-F445-4010-A24A-68105E592190}" srcOrd="6" destOrd="0" presId="urn:microsoft.com/office/officeart/2008/layout/PictureStrips"/>
    <dgm:cxn modelId="{8D72DE87-7D30-4585-93CE-38164D219A4B}" type="presParOf" srcId="{A20ECBD9-F445-4010-A24A-68105E592190}" destId="{C7BB418F-7C6D-4FF7-813D-D995AD377845}" srcOrd="0" destOrd="0" presId="urn:microsoft.com/office/officeart/2008/layout/PictureStrips"/>
    <dgm:cxn modelId="{B413D888-B895-44F8-87ED-3B95169C78F9}" type="presParOf" srcId="{A20ECBD9-F445-4010-A24A-68105E592190}" destId="{DBBD06A3-CFFE-435D-9151-38E9C6A0EE30}" srcOrd="1" destOrd="0" presId="urn:microsoft.com/office/officeart/2008/layout/PictureStrips"/>
    <dgm:cxn modelId="{E0295296-4565-47D3-A0D7-5F5A5029916A}" type="presParOf" srcId="{A5D64776-DECB-4E9E-AE3B-A36D67482B9C}" destId="{A016C5F7-9F68-4DAE-BEA6-82A8E5559071}" srcOrd="7" destOrd="0" presId="urn:microsoft.com/office/officeart/2008/layout/PictureStrips"/>
    <dgm:cxn modelId="{6EA8F371-60A2-4E72-ADE7-CAA5E03FE54D}" type="presParOf" srcId="{A5D64776-DECB-4E9E-AE3B-A36D67482B9C}" destId="{2363396D-A08F-4A1F-BAC7-F858C5132943}" srcOrd="8" destOrd="0" presId="urn:microsoft.com/office/officeart/2008/layout/PictureStrips"/>
    <dgm:cxn modelId="{8F6045C0-000E-4589-880B-4ACC152F2C27}" type="presParOf" srcId="{2363396D-A08F-4A1F-BAC7-F858C5132943}" destId="{6BA0458B-F330-4073-906C-5825F694B634}" srcOrd="0" destOrd="0" presId="urn:microsoft.com/office/officeart/2008/layout/PictureStrips"/>
    <dgm:cxn modelId="{40D7D4D9-E7E5-4AF5-A451-970DBE4B8944}" type="presParOf" srcId="{2363396D-A08F-4A1F-BAC7-F858C5132943}" destId="{0B715963-84F8-4423-93CD-EB981CA41DE7}" srcOrd="1" destOrd="0" presId="urn:microsoft.com/office/officeart/2008/layout/PictureStrips"/>
    <dgm:cxn modelId="{15986DDB-9F96-40B9-B2C1-E646CD0F3E9F}" type="presParOf" srcId="{A5D64776-DECB-4E9E-AE3B-A36D67482B9C}" destId="{D2E6F596-1758-49ED-8C4B-24CD9D9B203F}" srcOrd="9" destOrd="0" presId="urn:microsoft.com/office/officeart/2008/layout/PictureStrips"/>
    <dgm:cxn modelId="{ED398DE0-CA9C-4853-86EB-CE65260C928A}" type="presParOf" srcId="{A5D64776-DECB-4E9E-AE3B-A36D67482B9C}" destId="{36A518F5-3DC4-4BF7-A461-ED9070A633BD}" srcOrd="10" destOrd="0" presId="urn:microsoft.com/office/officeart/2008/layout/PictureStrips"/>
    <dgm:cxn modelId="{C1F28525-0C05-4AAE-A96A-F7E395D541B4}" type="presParOf" srcId="{36A518F5-3DC4-4BF7-A461-ED9070A633BD}" destId="{CB8C3C29-5D30-4208-B5BE-6B65945A2518}" srcOrd="0" destOrd="0" presId="urn:microsoft.com/office/officeart/2008/layout/PictureStrips"/>
    <dgm:cxn modelId="{0AD39D13-AD50-440E-A62F-9AA37CF6C8B8}" type="presParOf" srcId="{36A518F5-3DC4-4BF7-A461-ED9070A633BD}" destId="{79DDB435-6AA1-41EA-B983-BC5C0560F880}" srcOrd="1" destOrd="0" presId="urn:microsoft.com/office/officeart/2008/layout/PictureStrips"/>
    <dgm:cxn modelId="{65B0A2E8-7338-49DF-9703-C6912CEE0217}" type="presParOf" srcId="{A5D64776-DECB-4E9E-AE3B-A36D67482B9C}" destId="{11971400-8509-4274-8E89-8284038D7FE9}" srcOrd="11" destOrd="0" presId="urn:microsoft.com/office/officeart/2008/layout/PictureStrips"/>
    <dgm:cxn modelId="{00488C33-D463-4A78-A246-28EAEC01A40A}" type="presParOf" srcId="{A5D64776-DECB-4E9E-AE3B-A36D67482B9C}" destId="{328FA508-DE15-488C-B927-001604FC2F59}" srcOrd="12" destOrd="0" presId="urn:microsoft.com/office/officeart/2008/layout/PictureStrips"/>
    <dgm:cxn modelId="{FC9A95D8-3917-4D17-9F8A-2D2AA9BFD93A}" type="presParOf" srcId="{328FA508-DE15-488C-B927-001604FC2F59}" destId="{9C5825C1-16CD-418F-979A-C4F67B553F0D}" srcOrd="0" destOrd="0" presId="urn:microsoft.com/office/officeart/2008/layout/PictureStrips"/>
    <dgm:cxn modelId="{D10FD8EB-F898-47EA-A5A9-12A8D3D2F470}" type="presParOf" srcId="{328FA508-DE15-488C-B927-001604FC2F59}" destId="{2B9F5FCE-94F3-4DC7-A362-AA80C8E6B57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D662E-9AEA-4CE6-85AB-8CF6057BB016}">
      <dsp:nvSpPr>
        <dsp:cNvPr id="0" name=""/>
        <dsp:cNvSpPr/>
      </dsp:nvSpPr>
      <dsp:spPr>
        <a:xfrm>
          <a:off x="2428893" y="7"/>
          <a:ext cx="3871118" cy="18633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2">
                  <a:lumMod val="25000"/>
                </a:schemeClr>
              </a:solidFill>
              <a:effectLst/>
              <a:latin typeface="Georgia" pitchFamily="18" charset="0"/>
            </a:rPr>
            <a:t>Ребенок овладевает способами действия с предметами (зона ближайшего развития) </a:t>
          </a:r>
        </a:p>
      </dsp:txBody>
      <dsp:txXfrm>
        <a:off x="2995805" y="272881"/>
        <a:ext cx="2737294" cy="1317552"/>
      </dsp:txXfrm>
    </dsp:sp>
    <dsp:sp modelId="{F1CF5768-6339-4A67-9C7F-38A91BA39C62}">
      <dsp:nvSpPr>
        <dsp:cNvPr id="0" name=""/>
        <dsp:cNvSpPr/>
      </dsp:nvSpPr>
      <dsp:spPr>
        <a:xfrm rot="2642835">
          <a:off x="6248626" y="1121227"/>
          <a:ext cx="808237" cy="6288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6275155" y="1181417"/>
        <a:ext cx="619578" cy="377317"/>
      </dsp:txXfrm>
    </dsp:sp>
    <dsp:sp modelId="{93F83BAA-74AA-42E3-BCB5-E2033F61696C}">
      <dsp:nvSpPr>
        <dsp:cNvPr id="0" name=""/>
        <dsp:cNvSpPr/>
      </dsp:nvSpPr>
      <dsp:spPr>
        <a:xfrm>
          <a:off x="4501663" y="1928832"/>
          <a:ext cx="3713706" cy="18633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strike="noStrike" kern="1200" dirty="0">
              <a:solidFill>
                <a:schemeClr val="bg2">
                  <a:lumMod val="25000"/>
                </a:schemeClr>
              </a:solidFill>
              <a:effectLst/>
              <a:latin typeface="Georgia" pitchFamily="18" charset="0"/>
            </a:rPr>
            <a:t>Педагог направляет процесс освоения ребенком предметной деятельности </a:t>
          </a:r>
        </a:p>
      </dsp:txBody>
      <dsp:txXfrm>
        <a:off x="5045523" y="2201706"/>
        <a:ext cx="2625986" cy="1317552"/>
      </dsp:txXfrm>
    </dsp:sp>
    <dsp:sp modelId="{ECC69569-B1C2-4E27-9C7F-B60146B4B38C}">
      <dsp:nvSpPr>
        <dsp:cNvPr id="0" name=""/>
        <dsp:cNvSpPr/>
      </dsp:nvSpPr>
      <dsp:spPr>
        <a:xfrm rot="11007469">
          <a:off x="4243560" y="3561461"/>
          <a:ext cx="833485" cy="7239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90872"/>
                <a:satOff val="-7727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-4990872"/>
                <a:satOff val="-7727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-4990872"/>
                <a:satOff val="-7727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-4990872"/>
                <a:satOff val="-7727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4460561" y="3712811"/>
        <a:ext cx="616286" cy="434398"/>
      </dsp:txXfrm>
    </dsp:sp>
    <dsp:sp modelId="{F486CE3E-D4E5-4246-BA08-CC41EF7D639D}">
      <dsp:nvSpPr>
        <dsp:cNvPr id="0" name=""/>
        <dsp:cNvSpPr/>
      </dsp:nvSpPr>
      <dsp:spPr>
        <a:xfrm>
          <a:off x="678662" y="1928825"/>
          <a:ext cx="3952619" cy="18633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2">
                  <a:lumMod val="25000"/>
                </a:schemeClr>
              </a:solidFill>
              <a:effectLst/>
              <a:latin typeface="Georgia" pitchFamily="18" charset="0"/>
            </a:rPr>
            <a:t>ППС побуждает к активным действиям с предметами и способствует формированию представлений о них</a:t>
          </a:r>
        </a:p>
      </dsp:txBody>
      <dsp:txXfrm>
        <a:off x="1257510" y="2201699"/>
        <a:ext cx="2794923" cy="1317552"/>
      </dsp:txXfrm>
    </dsp:sp>
    <dsp:sp modelId="{950AEEBC-04D6-4E15-9CF9-F4F1805AF74A}">
      <dsp:nvSpPr>
        <dsp:cNvPr id="0" name=""/>
        <dsp:cNvSpPr/>
      </dsp:nvSpPr>
      <dsp:spPr>
        <a:xfrm rot="18476800">
          <a:off x="1733479" y="1074579"/>
          <a:ext cx="723705" cy="7424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-9981745"/>
                <a:satOff val="-15454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-9981745"/>
                <a:satOff val="-15454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-9981745"/>
                <a:satOff val="-15454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1775281" y="1308665"/>
        <a:ext cx="506594" cy="445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6EF2C-6769-4821-95D9-8C32DA6B6823}">
      <dsp:nvSpPr>
        <dsp:cNvPr id="0" name=""/>
        <dsp:cNvSpPr/>
      </dsp:nvSpPr>
      <dsp:spPr>
        <a:xfrm>
          <a:off x="0" y="347020"/>
          <a:ext cx="756084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59DC1-C5AC-424D-9CE1-C7CD9FB9320F}">
      <dsp:nvSpPr>
        <dsp:cNvPr id="0" name=""/>
        <dsp:cNvSpPr/>
      </dsp:nvSpPr>
      <dsp:spPr>
        <a:xfrm>
          <a:off x="378042" y="7539"/>
          <a:ext cx="5292588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 возраста ребенка</a:t>
          </a:r>
          <a:endParaRPr lang="ru-RU" sz="2300" kern="1200" dirty="0"/>
        </a:p>
      </dsp:txBody>
      <dsp:txXfrm>
        <a:off x="411186" y="40683"/>
        <a:ext cx="5226300" cy="612672"/>
      </dsp:txXfrm>
    </dsp:sp>
    <dsp:sp modelId="{47AA655D-ED76-4612-952F-9E2C3C36A8E0}">
      <dsp:nvSpPr>
        <dsp:cNvPr id="0" name=""/>
        <dsp:cNvSpPr/>
      </dsp:nvSpPr>
      <dsp:spPr>
        <a:xfrm>
          <a:off x="0" y="1390300"/>
          <a:ext cx="756084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1A2D3-3575-49E6-BB5A-2CF9DC3F47BC}">
      <dsp:nvSpPr>
        <dsp:cNvPr id="0" name=""/>
        <dsp:cNvSpPr/>
      </dsp:nvSpPr>
      <dsp:spPr>
        <a:xfrm>
          <a:off x="378042" y="1050819"/>
          <a:ext cx="5292588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 состояния здоровья и уровня развития ребенка</a:t>
          </a:r>
          <a:endParaRPr lang="ru-RU" sz="23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186" y="1083963"/>
        <a:ext cx="5226300" cy="612672"/>
      </dsp:txXfrm>
    </dsp:sp>
    <dsp:sp modelId="{0FF4CC37-873F-442F-82E1-798CF26727EE}">
      <dsp:nvSpPr>
        <dsp:cNvPr id="0" name=""/>
        <dsp:cNvSpPr/>
      </dsp:nvSpPr>
      <dsp:spPr>
        <a:xfrm>
          <a:off x="0" y="2433580"/>
          <a:ext cx="756084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97168-9DE9-488A-B6AF-8000F58DD45D}">
      <dsp:nvSpPr>
        <dsp:cNvPr id="0" name=""/>
        <dsp:cNvSpPr/>
      </dsp:nvSpPr>
      <dsp:spPr>
        <a:xfrm>
          <a:off x="378042" y="2094100"/>
          <a:ext cx="5292588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 сформированности предметной деятельности</a:t>
          </a:r>
          <a:endParaRPr lang="ru-RU" sz="23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186" y="2127244"/>
        <a:ext cx="5226300" cy="612672"/>
      </dsp:txXfrm>
    </dsp:sp>
    <dsp:sp modelId="{D875331A-3D1A-4FB7-96F5-ED31711D0D1A}">
      <dsp:nvSpPr>
        <dsp:cNvPr id="0" name=""/>
        <dsp:cNvSpPr/>
      </dsp:nvSpPr>
      <dsp:spPr>
        <a:xfrm>
          <a:off x="0" y="3476860"/>
          <a:ext cx="756084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08A0D-BB3E-4DC9-B74E-DDC474B8E2A6}">
      <dsp:nvSpPr>
        <dsp:cNvPr id="0" name=""/>
        <dsp:cNvSpPr/>
      </dsp:nvSpPr>
      <dsp:spPr>
        <a:xfrm>
          <a:off x="378042" y="3137380"/>
          <a:ext cx="5292588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 индивидуальных особенностей</a:t>
          </a:r>
          <a:endParaRPr lang="ru-RU" sz="2300" kern="1200" dirty="0"/>
        </a:p>
      </dsp:txBody>
      <dsp:txXfrm>
        <a:off x="411186" y="3170524"/>
        <a:ext cx="5226300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5331A-3D1A-4FB7-96F5-ED31711D0D1A}">
      <dsp:nvSpPr>
        <dsp:cNvPr id="0" name=""/>
        <dsp:cNvSpPr/>
      </dsp:nvSpPr>
      <dsp:spPr>
        <a:xfrm>
          <a:off x="0" y="464019"/>
          <a:ext cx="763284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08A0D-BB3E-4DC9-B74E-DDC474B8E2A6}">
      <dsp:nvSpPr>
        <dsp:cNvPr id="0" name=""/>
        <dsp:cNvSpPr/>
      </dsp:nvSpPr>
      <dsp:spPr>
        <a:xfrm>
          <a:off x="381642" y="6459"/>
          <a:ext cx="6810874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 условий жизни в семье</a:t>
          </a:r>
          <a:r>
            <a:rPr lang="ru-RU" sz="2400" u="none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u="none" kern="1200" dirty="0"/>
        </a:p>
      </dsp:txBody>
      <dsp:txXfrm>
        <a:off x="426314" y="51131"/>
        <a:ext cx="6721530" cy="825776"/>
      </dsp:txXfrm>
    </dsp:sp>
    <dsp:sp modelId="{28164E35-587E-4335-8E48-B5C6026BC716}">
      <dsp:nvSpPr>
        <dsp:cNvPr id="0" name=""/>
        <dsp:cNvSpPr/>
      </dsp:nvSpPr>
      <dsp:spPr>
        <a:xfrm>
          <a:off x="0" y="1870179"/>
          <a:ext cx="763284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A8C80-7154-432A-9CB7-035AC55EA343}">
      <dsp:nvSpPr>
        <dsp:cNvPr id="0" name=""/>
        <dsp:cNvSpPr/>
      </dsp:nvSpPr>
      <dsp:spPr>
        <a:xfrm>
          <a:off x="381642" y="1412619"/>
          <a:ext cx="6778228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 уровня тренированности адаптационных механизмов</a:t>
          </a:r>
        </a:p>
      </dsp:txBody>
      <dsp:txXfrm>
        <a:off x="426314" y="1457291"/>
        <a:ext cx="6688884" cy="825776"/>
      </dsp:txXfrm>
    </dsp:sp>
    <dsp:sp modelId="{99CA75E7-3CAF-4C58-9226-70E750DF4A45}">
      <dsp:nvSpPr>
        <dsp:cNvPr id="0" name=""/>
        <dsp:cNvSpPr/>
      </dsp:nvSpPr>
      <dsp:spPr>
        <a:xfrm>
          <a:off x="0" y="3276340"/>
          <a:ext cx="763284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01059-D808-4A5B-995E-896797D905F3}">
      <dsp:nvSpPr>
        <dsp:cNvPr id="0" name=""/>
        <dsp:cNvSpPr/>
      </dsp:nvSpPr>
      <dsp:spPr>
        <a:xfrm>
          <a:off x="381642" y="2818780"/>
          <a:ext cx="6680398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 опыта общения со сверстниками и взрослыми</a:t>
          </a:r>
          <a:endParaRPr lang="ru-RU" sz="2400" u="none" kern="1200" dirty="0"/>
        </a:p>
      </dsp:txBody>
      <dsp:txXfrm>
        <a:off x="426314" y="2863452"/>
        <a:ext cx="6591054" cy="825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1D6AA-E3CD-4D84-B4EF-15B50870E5EE}">
      <dsp:nvSpPr>
        <dsp:cNvPr id="0" name=""/>
        <dsp:cNvSpPr/>
      </dsp:nvSpPr>
      <dsp:spPr>
        <a:xfrm>
          <a:off x="1272607" y="314544"/>
          <a:ext cx="5483169" cy="13077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78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 дома, и в саду говорите с малышом спокойно, уверенно</a:t>
          </a:r>
          <a:endParaRPr lang="ru-RU" sz="1800" kern="1200" dirty="0"/>
        </a:p>
      </dsp:txBody>
      <dsp:txXfrm>
        <a:off x="1272607" y="314544"/>
        <a:ext cx="5483169" cy="1307748"/>
      </dsp:txXfrm>
    </dsp:sp>
    <dsp:sp modelId="{3463CA17-B87B-4075-9EF3-482358758AED}">
      <dsp:nvSpPr>
        <dsp:cNvPr id="0" name=""/>
        <dsp:cNvSpPr/>
      </dsp:nvSpPr>
      <dsp:spPr>
        <a:xfrm>
          <a:off x="1008113" y="216027"/>
          <a:ext cx="915423" cy="137313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04B0E1-192B-4DD1-9960-79A41CDC5A3B}">
      <dsp:nvSpPr>
        <dsp:cNvPr id="0" name=""/>
        <dsp:cNvSpPr/>
      </dsp:nvSpPr>
      <dsp:spPr>
        <a:xfrm>
          <a:off x="1257813" y="1960854"/>
          <a:ext cx="5512756" cy="13077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78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Обязательно скажите, что вы придете, и обозначьте когда</a:t>
          </a:r>
        </a:p>
      </dsp:txBody>
      <dsp:txXfrm>
        <a:off x="1257813" y="1960854"/>
        <a:ext cx="5512756" cy="1307748"/>
      </dsp:txXfrm>
    </dsp:sp>
    <dsp:sp modelId="{53F0F94B-FB40-42B4-8631-9BD41DD61684}">
      <dsp:nvSpPr>
        <dsp:cNvPr id="0" name=""/>
        <dsp:cNvSpPr/>
      </dsp:nvSpPr>
      <dsp:spPr>
        <a:xfrm>
          <a:off x="1008113" y="1872209"/>
          <a:ext cx="915423" cy="137313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8C3C29-5D30-4208-B5BE-6B65945A2518}">
      <dsp:nvSpPr>
        <dsp:cNvPr id="0" name=""/>
        <dsp:cNvSpPr/>
      </dsp:nvSpPr>
      <dsp:spPr>
        <a:xfrm>
          <a:off x="1272607" y="3607164"/>
          <a:ext cx="5483169" cy="13077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78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Пусть малыша отводит тот родитель или родственник, с которым ему легче расстаться</a:t>
          </a:r>
          <a:endParaRPr lang="ru-RU" sz="1800" kern="1200" dirty="0"/>
        </a:p>
      </dsp:txBody>
      <dsp:txXfrm>
        <a:off x="1272607" y="3607164"/>
        <a:ext cx="5483169" cy="1307748"/>
      </dsp:txXfrm>
    </dsp:sp>
    <dsp:sp modelId="{79DDB435-6AA1-41EA-B983-BC5C0560F880}">
      <dsp:nvSpPr>
        <dsp:cNvPr id="0" name=""/>
        <dsp:cNvSpPr/>
      </dsp:nvSpPr>
      <dsp:spPr>
        <a:xfrm>
          <a:off x="1008113" y="3528392"/>
          <a:ext cx="915423" cy="137313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1D6AA-E3CD-4D84-B4EF-15B50870E5EE}">
      <dsp:nvSpPr>
        <dsp:cNvPr id="0" name=""/>
        <dsp:cNvSpPr/>
      </dsp:nvSpPr>
      <dsp:spPr>
        <a:xfrm>
          <a:off x="1067884" y="261367"/>
          <a:ext cx="3120972" cy="9753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60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Привыкание - нужно сделать его постепенным</a:t>
          </a:r>
          <a:endParaRPr lang="ru-RU" sz="1800" kern="1200" dirty="0"/>
        </a:p>
      </dsp:txBody>
      <dsp:txXfrm>
        <a:off x="1067884" y="261367"/>
        <a:ext cx="3120972" cy="975304"/>
      </dsp:txXfrm>
    </dsp:sp>
    <dsp:sp modelId="{3463CA17-B87B-4075-9EF3-482358758AED}">
      <dsp:nvSpPr>
        <dsp:cNvPr id="0" name=""/>
        <dsp:cNvSpPr/>
      </dsp:nvSpPr>
      <dsp:spPr>
        <a:xfrm>
          <a:off x="937844" y="120490"/>
          <a:ext cx="682712" cy="102406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04B0E1-192B-4DD1-9960-79A41CDC5A3B}">
      <dsp:nvSpPr>
        <dsp:cNvPr id="0" name=""/>
        <dsp:cNvSpPr/>
      </dsp:nvSpPr>
      <dsp:spPr>
        <a:xfrm>
          <a:off x="4510134" y="261367"/>
          <a:ext cx="3120972" cy="9753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60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течении 1-й недели ребёнок посещает детский сад 1 час</a:t>
          </a:r>
          <a:endParaRPr lang="ru-RU" sz="1800" kern="1200" dirty="0"/>
        </a:p>
      </dsp:txBody>
      <dsp:txXfrm>
        <a:off x="4510134" y="261367"/>
        <a:ext cx="3120972" cy="975304"/>
      </dsp:txXfrm>
    </dsp:sp>
    <dsp:sp modelId="{53F0F94B-FB40-42B4-8631-9BD41DD61684}">
      <dsp:nvSpPr>
        <dsp:cNvPr id="0" name=""/>
        <dsp:cNvSpPr/>
      </dsp:nvSpPr>
      <dsp:spPr>
        <a:xfrm>
          <a:off x="4380094" y="120490"/>
          <a:ext cx="682712" cy="102406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F17F49-AFA5-4D5C-96E8-9AEC69B6CDE7}">
      <dsp:nvSpPr>
        <dsp:cNvPr id="0" name=""/>
        <dsp:cNvSpPr/>
      </dsp:nvSpPr>
      <dsp:spPr>
        <a:xfrm>
          <a:off x="1067884" y="1489166"/>
          <a:ext cx="3120972" cy="9753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60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Последующие -увеличиваются  на 1-1,5 часа. </a:t>
          </a:r>
          <a:endParaRPr lang="ru-RU" sz="1800" kern="1200" dirty="0"/>
        </a:p>
      </dsp:txBody>
      <dsp:txXfrm>
        <a:off x="1067884" y="1489166"/>
        <a:ext cx="3120972" cy="975304"/>
      </dsp:txXfrm>
    </dsp:sp>
    <dsp:sp modelId="{B1D7612A-7D99-4A49-A189-392A17F0E6A3}">
      <dsp:nvSpPr>
        <dsp:cNvPr id="0" name=""/>
        <dsp:cNvSpPr/>
      </dsp:nvSpPr>
      <dsp:spPr>
        <a:xfrm>
          <a:off x="937844" y="1348289"/>
          <a:ext cx="682712" cy="10240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7BB418F-7C6D-4FF7-813D-D995AD377845}">
      <dsp:nvSpPr>
        <dsp:cNvPr id="0" name=""/>
        <dsp:cNvSpPr/>
      </dsp:nvSpPr>
      <dsp:spPr>
        <a:xfrm>
          <a:off x="4510134" y="1489166"/>
          <a:ext cx="3120972" cy="9753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60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Какой ребенок  молодец!</a:t>
          </a:r>
          <a:endParaRPr lang="ru-RU" sz="1800" kern="1200" dirty="0"/>
        </a:p>
      </dsp:txBody>
      <dsp:txXfrm>
        <a:off x="4510134" y="1489166"/>
        <a:ext cx="3120972" cy="975304"/>
      </dsp:txXfrm>
    </dsp:sp>
    <dsp:sp modelId="{DBBD06A3-CFFE-435D-9151-38E9C6A0EE30}">
      <dsp:nvSpPr>
        <dsp:cNvPr id="0" name=""/>
        <dsp:cNvSpPr/>
      </dsp:nvSpPr>
      <dsp:spPr>
        <a:xfrm>
          <a:off x="4380094" y="1348289"/>
          <a:ext cx="682712" cy="1024069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A0458B-F330-4073-906C-5825F694B634}">
      <dsp:nvSpPr>
        <dsp:cNvPr id="0" name=""/>
        <dsp:cNvSpPr/>
      </dsp:nvSpPr>
      <dsp:spPr>
        <a:xfrm>
          <a:off x="1067884" y="2716966"/>
          <a:ext cx="3120972" cy="9753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60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Традиция – прощания или приветствия </a:t>
          </a:r>
          <a:endParaRPr lang="ru-RU" sz="1800" kern="1200" dirty="0"/>
        </a:p>
      </dsp:txBody>
      <dsp:txXfrm>
        <a:off x="1067884" y="2716966"/>
        <a:ext cx="3120972" cy="975304"/>
      </dsp:txXfrm>
    </dsp:sp>
    <dsp:sp modelId="{0B715963-84F8-4423-93CD-EB981CA41DE7}">
      <dsp:nvSpPr>
        <dsp:cNvPr id="0" name=""/>
        <dsp:cNvSpPr/>
      </dsp:nvSpPr>
      <dsp:spPr>
        <a:xfrm>
          <a:off x="937844" y="2576089"/>
          <a:ext cx="682712" cy="102406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8C3C29-5D30-4208-B5BE-6B65945A2518}">
      <dsp:nvSpPr>
        <dsp:cNvPr id="0" name=""/>
        <dsp:cNvSpPr/>
      </dsp:nvSpPr>
      <dsp:spPr>
        <a:xfrm>
          <a:off x="4510134" y="2716966"/>
          <a:ext cx="3120972" cy="9753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60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Расставание не следует затягивать, прощайтесь легко и быстро</a:t>
          </a:r>
          <a:endParaRPr lang="ru-RU" sz="1800" kern="1200" dirty="0"/>
        </a:p>
      </dsp:txBody>
      <dsp:txXfrm>
        <a:off x="4510134" y="2716966"/>
        <a:ext cx="3120972" cy="975304"/>
      </dsp:txXfrm>
    </dsp:sp>
    <dsp:sp modelId="{79DDB435-6AA1-41EA-B983-BC5C0560F880}">
      <dsp:nvSpPr>
        <dsp:cNvPr id="0" name=""/>
        <dsp:cNvSpPr/>
      </dsp:nvSpPr>
      <dsp:spPr>
        <a:xfrm>
          <a:off x="4380094" y="2576089"/>
          <a:ext cx="682712" cy="1024069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C5825C1-16CD-418F-979A-C4F67B553F0D}">
      <dsp:nvSpPr>
        <dsp:cNvPr id="0" name=""/>
        <dsp:cNvSpPr/>
      </dsp:nvSpPr>
      <dsp:spPr>
        <a:xfrm>
          <a:off x="2789009" y="3944765"/>
          <a:ext cx="3120972" cy="9753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60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Главное правило таково: спокойна мама — спокоен малыш</a:t>
          </a:r>
          <a:endParaRPr lang="ru-RU" sz="1800" kern="1200" dirty="0"/>
        </a:p>
      </dsp:txBody>
      <dsp:txXfrm>
        <a:off x="2789009" y="3944765"/>
        <a:ext cx="3120972" cy="975304"/>
      </dsp:txXfrm>
    </dsp:sp>
    <dsp:sp modelId="{2B9F5FCE-94F3-4DC7-A362-AA80C8E6B57A}">
      <dsp:nvSpPr>
        <dsp:cNvPr id="0" name=""/>
        <dsp:cNvSpPr/>
      </dsp:nvSpPr>
      <dsp:spPr>
        <a:xfrm>
          <a:off x="2658969" y="3803888"/>
          <a:ext cx="682712" cy="1024069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5F5D6-8A1B-45A8-B3DD-2B5CE078BE7B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6F770-A92C-4532-8669-0A5F84402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752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57294CB-108B-4104-9774-227C74BE0FCE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D085172-3B1B-44FA-B5F4-E2AAE7166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4CB-108B-4104-9774-227C74BE0FCE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172-3B1B-44FA-B5F4-E2AAE7166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4CB-108B-4104-9774-227C74BE0FCE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172-3B1B-44FA-B5F4-E2AAE7166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7294CB-108B-4104-9774-227C74BE0FCE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085172-3B1B-44FA-B5F4-E2AAE71663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57294CB-108B-4104-9774-227C74BE0FCE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D085172-3B1B-44FA-B5F4-E2AAE7166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4CB-108B-4104-9774-227C74BE0FCE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172-3B1B-44FA-B5F4-E2AAE71663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4CB-108B-4104-9774-227C74BE0FCE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172-3B1B-44FA-B5F4-E2AAE71663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7294CB-108B-4104-9774-227C74BE0FCE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085172-3B1B-44FA-B5F4-E2AAE71663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4CB-108B-4104-9774-227C74BE0FCE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172-3B1B-44FA-B5F4-E2AAE7166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7294CB-108B-4104-9774-227C74BE0FCE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085172-3B1B-44FA-B5F4-E2AAE71663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7294CB-108B-4104-9774-227C74BE0FCE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085172-3B1B-44FA-B5F4-E2AAE71663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7294CB-108B-4104-9774-227C74BE0FCE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085172-3B1B-44FA-B5F4-E2AAE7166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mos.ru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mos.ru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mos.r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" y="0"/>
            <a:ext cx="9135929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611560" y="260648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ДЕПАРТАМЕНТ ОБРАЗОВНИЯ И НАУКИ ГОРОДА МОСКВЫ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ГОРОДА МОСКВЫ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«ШКОЛА №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1238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052736"/>
            <a:ext cx="896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Визитная карточка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Здания дошкольных групп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ГБОУ Школа №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1238</a:t>
            </a: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3209368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onstantia" pitchFamily="18" charset="0"/>
              </a:rPr>
              <a:t>.</a:t>
            </a:r>
            <a:endParaRPr lang="ru-RU" sz="1400" dirty="0">
              <a:latin typeface="Constantia" pitchFamily="18" charset="0"/>
            </a:endParaRPr>
          </a:p>
          <a:p>
            <a:endParaRPr lang="ru-RU" sz="1400" dirty="0">
              <a:latin typeface="Constantia" pitchFamily="18" charset="0"/>
            </a:endParaRPr>
          </a:p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479361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Директор школы 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Наталья Владимировна Ильина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	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008286"/>
              </p:ext>
            </p:extLst>
          </p:nvPr>
        </p:nvGraphicFramePr>
        <p:xfrm>
          <a:off x="193830" y="3249709"/>
          <a:ext cx="878497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Юридический адрес: 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119634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, город Москва, улица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Чоботовская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, дом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Адрес электронной почты: </a:t>
                      </a: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1238</a:t>
                      </a: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@</a:t>
                      </a:r>
                      <a:r>
                        <a:rPr lang="en-US" sz="1800" u="sng" dirty="0" err="1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edu</a:t>
                      </a: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.</a:t>
                      </a:r>
                      <a:r>
                        <a:rPr lang="en-US" sz="1800" u="sng" dirty="0" err="1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mos</a:t>
                      </a: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.</a:t>
                      </a:r>
                      <a:r>
                        <a:rPr lang="en-US" sz="1800" u="sng" dirty="0" err="1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ru</a:t>
                      </a:r>
                      <a:r>
                        <a:rPr lang="en-US" sz="1800" u="sng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 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Сайт школы: </a:t>
                      </a:r>
                      <a:r>
                        <a:rPr lang="en-US" sz="1800" u="sng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www</a:t>
                      </a: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.</a:t>
                      </a:r>
                      <a:r>
                        <a:rPr lang="en-US" sz="1800" u="sng" dirty="0" err="1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sch</a:t>
                      </a: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1238</a:t>
                      </a: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.</a:t>
                      </a:r>
                      <a:r>
                        <a:rPr lang="en-US" sz="1800" u="sng" dirty="0" err="1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mskobr</a:t>
                      </a: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.</a:t>
                      </a:r>
                      <a:r>
                        <a:rPr lang="en-US" sz="1800" u="sng" dirty="0" err="1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ru</a:t>
                      </a:r>
                      <a:r>
                        <a:rPr lang="ru-RU" sz="1800" u="sng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/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Адреса зданий дошкольных групп: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улица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Лукинская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, дом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, корпус 2;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улица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Лукинская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, дом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, корпус 2;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 улица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Лукинская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, дом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улица Шолохова, дом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, корпус  1;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улица Шолохова, дом 19, корпус 1;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улица Шолохова, дом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19, корпус 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4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5616624" cy="48504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ДНЯ 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кратковременного пребывания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513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6632"/>
            <a:ext cx="526147" cy="701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0"/>
            <a:ext cx="526147" cy="701529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20691286"/>
              </p:ext>
            </p:extLst>
          </p:nvPr>
        </p:nvGraphicFramePr>
        <p:xfrm>
          <a:off x="395537" y="980729"/>
          <a:ext cx="8208912" cy="566634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666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2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08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Первая половина дня</a:t>
                      </a:r>
                      <a:endParaRPr lang="ru-RU" sz="14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Время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Вид деятельности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657">
                <a:tc>
                  <a:txBody>
                    <a:bodyPr/>
                    <a:lstStyle/>
                    <a:p>
                      <a:pPr marL="67945" marR="151765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F0F0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08.00 </a:t>
                      </a:r>
                      <a:r>
                        <a:rPr lang="ru-RU" sz="1600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—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08.40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Прием детей, самостоятельная деятельность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39">
                <a:tc>
                  <a:txBody>
                    <a:bodyPr/>
                    <a:lstStyle/>
                    <a:p>
                      <a:pPr marL="6794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08.40</a:t>
                      </a:r>
                      <a:r>
                        <a:rPr lang="ru-RU" sz="1600" spc="-185" dirty="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3F3F3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r>
                        <a:rPr lang="ru-RU" sz="1600" spc="-155" dirty="0">
                          <a:solidFill>
                            <a:srgbClr val="3F3F3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dirty="0">
                          <a:solidFill>
                            <a:srgbClr val="15151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08.50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435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3131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08.55</a:t>
                      </a:r>
                      <a:r>
                        <a:rPr lang="ru-RU" sz="1600" spc="-180" dirty="0">
                          <a:solidFill>
                            <a:srgbClr val="13131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r>
                        <a:rPr lang="ru-RU" sz="1600" spc="-160" dirty="0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dirty="0">
                          <a:solidFill>
                            <a:srgbClr val="16161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09.05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Непосредственная образовательная деятельность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072">
                <a:tc>
                  <a:txBody>
                    <a:bodyPr/>
                    <a:lstStyle/>
                    <a:p>
                      <a:pPr marL="67945" marR="151765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5151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09.05 </a:t>
                      </a:r>
                      <a:r>
                        <a:rPr lang="ru-RU" sz="1600" dirty="0">
                          <a:solidFill>
                            <a:srgbClr val="2F2F2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—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09.40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Игры, самостоятельная и организованная детская деятельность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657">
                <a:tc>
                  <a:txBody>
                    <a:bodyPr/>
                    <a:lstStyle/>
                    <a:p>
                      <a:pPr marL="67945" marR="151765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E0E0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09.40 </a:t>
                      </a:r>
                      <a:r>
                        <a:rPr lang="ru-RU" sz="1600" dirty="0">
                          <a:solidFill>
                            <a:srgbClr val="41414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— </a:t>
                      </a:r>
                      <a:r>
                        <a:rPr lang="ru-RU" sz="1600" dirty="0">
                          <a:solidFill>
                            <a:srgbClr val="16161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10.05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Индивидуальная работа, развивающие игры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657">
                <a:tc>
                  <a:txBody>
                    <a:bodyPr/>
                    <a:lstStyle/>
                    <a:p>
                      <a:pPr marL="67945" marR="149860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6161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10.05 </a:t>
                      </a:r>
                      <a:r>
                        <a:rPr lang="ru-RU" sz="1600" dirty="0">
                          <a:solidFill>
                            <a:srgbClr val="23232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—  </a:t>
                      </a:r>
                      <a:r>
                        <a:rPr lang="ru-RU" sz="1600" dirty="0">
                          <a:solidFill>
                            <a:srgbClr val="13131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10.15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Чтение художественной литературы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072">
                <a:tc>
                  <a:txBody>
                    <a:bodyPr/>
                    <a:lstStyle/>
                    <a:p>
                      <a:pPr marL="67945" marR="144780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10.15 </a:t>
                      </a:r>
                      <a:r>
                        <a:rPr lang="ru-RU" sz="1600" dirty="0">
                          <a:solidFill>
                            <a:srgbClr val="1D1D1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—  </a:t>
                      </a:r>
                      <a:r>
                        <a:rPr lang="ru-RU" sz="16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Игры, самостоятельная и организованная детская деятельность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2839">
                <a:tc>
                  <a:txBody>
                    <a:bodyPr/>
                    <a:lstStyle/>
                    <a:p>
                      <a:pPr marL="67945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C0C0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10.30</a:t>
                      </a:r>
                      <a:r>
                        <a:rPr lang="ru-RU" sz="1600" spc="-180" dirty="0">
                          <a:solidFill>
                            <a:srgbClr val="0C0C0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31313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r>
                        <a:rPr lang="ru-RU" sz="1600" spc="-160" dirty="0">
                          <a:solidFill>
                            <a:srgbClr val="31313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dirty="0">
                          <a:solidFill>
                            <a:srgbClr val="0F0F0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47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6161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1600" spc="-245" dirty="0">
                          <a:solidFill>
                            <a:srgbClr val="16161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spc="1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600" spc="1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r>
                        <a:rPr lang="ru-RU" sz="1600" spc="-105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r>
                        <a:rPr lang="ru-RU" sz="1600" spc="-105" dirty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dirty="0">
                          <a:solidFill>
                            <a:srgbClr val="1C1C1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1600" spc="-245" dirty="0">
                          <a:solidFill>
                            <a:srgbClr val="1C1C1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16161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.15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Непосредственная образовательная деятельность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657">
                <a:tc>
                  <a:txBody>
                    <a:bodyPr/>
                    <a:lstStyle/>
                    <a:p>
                      <a:pPr marL="67945" marR="147320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spc="-30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F0F0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1.15 </a:t>
                      </a:r>
                      <a:r>
                        <a:rPr lang="ru-RU" sz="1600" dirty="0">
                          <a:solidFill>
                            <a:srgbClr val="1F1F1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— </a:t>
                      </a:r>
                      <a:r>
                        <a:rPr lang="ru-RU" sz="1600" b="1" dirty="0">
                          <a:solidFill>
                            <a:srgbClr val="0A0A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11.30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Подвижные игры, уход домой.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941168"/>
            <a:ext cx="1743658" cy="17728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5616624" cy="48504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ДНЯ 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кратковременного пребывания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513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6632"/>
            <a:ext cx="526147" cy="701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0"/>
            <a:ext cx="526147" cy="701529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11979569"/>
              </p:ext>
            </p:extLst>
          </p:nvPr>
        </p:nvGraphicFramePr>
        <p:xfrm>
          <a:off x="395537" y="980725"/>
          <a:ext cx="8208912" cy="550036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666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2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Вторая  половина дня</a:t>
                      </a:r>
                      <a:endParaRPr lang="ru-RU" sz="14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</a:rPr>
                        <a:t>Время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Вид деятельности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017">
                <a:tc>
                  <a:txBody>
                    <a:bodyPr/>
                    <a:lstStyle/>
                    <a:p>
                      <a:pPr marL="67945" marR="15176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F0F0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15.00</a:t>
                      </a:r>
                      <a:r>
                        <a:rPr lang="ru-RU" sz="1800">
                          <a:solidFill>
                            <a:srgbClr val="0F0F0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— 15.20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Прием детей, самостоятельная деятельность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3070">
                <a:tc>
                  <a:txBody>
                    <a:bodyPr/>
                    <a:lstStyle/>
                    <a:p>
                      <a:pPr marL="67945" marR="15176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F0F0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15.20 — 15.30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945" marR="15176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F0F0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15.35 — 15.45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Непосредственная образовательная деятельность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017">
                <a:tc>
                  <a:txBody>
                    <a:bodyPr/>
                    <a:lstStyle/>
                    <a:p>
                      <a:pPr marL="67945" marR="15176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F0F0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15.45 — 16.10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Игры, самостоятельная и организованная детская деятельность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3070">
                <a:tc>
                  <a:txBody>
                    <a:bodyPr/>
                    <a:lstStyle/>
                    <a:p>
                      <a:pPr marL="67945" marR="15176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F0F0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16.10 — 16.20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945" marR="15176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F0F0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16.25 — 16.35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Непосредственная образовательная деятельность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017">
                <a:tc>
                  <a:txBody>
                    <a:bodyPr/>
                    <a:lstStyle/>
                    <a:p>
                      <a:pPr marL="67945" marR="15176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F0F0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16.35 — 17.00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Индивидуальная работа, развивающие игры.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017">
                <a:tc>
                  <a:txBody>
                    <a:bodyPr/>
                    <a:lstStyle/>
                    <a:p>
                      <a:pPr marL="67945" marR="15176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F0F0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17.00 — 17.10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Чтение художественной литературы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017">
                <a:tc>
                  <a:txBody>
                    <a:bodyPr/>
                    <a:lstStyle/>
                    <a:p>
                      <a:pPr marL="67945" marR="15176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F0F0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17.10 — </a:t>
                      </a:r>
                      <a:r>
                        <a:rPr lang="ru-RU" sz="1800" b="1" dirty="0">
                          <a:solidFill>
                            <a:srgbClr val="0F0F0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18.30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Самостоятельная деятельность, уход домой 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941168"/>
            <a:ext cx="1743658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8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971600" y="184480"/>
            <a:ext cx="7776864" cy="1156288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Адаптация – это процесс вхождения в новую среду и приспособление к ее условиям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95736" y="1772816"/>
            <a:ext cx="6624736" cy="410445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 ГБОУ Школе №1238 действует «Положение об адаптации»</a:t>
            </a:r>
          </a:p>
          <a:p>
            <a:r>
              <a:rPr lang="ru-RU" dirty="0">
                <a:solidFill>
                  <a:schemeClr val="tx1"/>
                </a:solidFill>
              </a:rPr>
              <a:t>С полным текстом документа можно ознакомиться:</a:t>
            </a:r>
          </a:p>
          <a:p>
            <a:r>
              <a:rPr lang="en-US" dirty="0">
                <a:solidFill>
                  <a:schemeClr val="tx1"/>
                </a:solidFill>
              </a:rPr>
              <a:t>https://sch1238.mskobr.ru/info_edu/education#/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0" dirty="0">
                <a:solidFill>
                  <a:schemeClr val="tx1"/>
                </a:solidFill>
              </a:rPr>
              <a:t>Положения находятся в: Сведения об образовательной организации –&gt; Образование –&gt; в папке Методические и иные документы, разработанные образовательной организацией.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Адаптация проходит в зависимости индивидуальных особенностей и поведения ребенка.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Группа детей делиться на адаптационные подгруппы.</a:t>
            </a:r>
          </a:p>
          <a:p>
            <a:pPr lvl="0"/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C1D4051-7868-4D23-BCD0-705A84DC205A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2" name="AutoShape 2" descr="http://ru.stockfresh.com/thumbs/lenm/3007896_%D0%BD%D0%B0%D0%B7%D0%B0%D0%B4-%D0%BC%D0%BD%D0%B5%D0%BD%D0%B8%D0%B5-%D0%B3%D0%BB%D1%8F%D0%B4%D1%8F-%D1%80%D0%B5%D0%B1%D0%B5%D0%BD%D0%BA%D0%B0-%D0%B4%D0%B5%D1%82%D0%B5%D0%B9-%D1%80%D0%B5%D0%B1%D0%B5%D0%BD%D0%BA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265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971600" y="184480"/>
            <a:ext cx="7776864" cy="1156288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Адаптация – это процесс вхождения в новую среду и приспособление к ее условиям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C1D4051-7868-4D23-BCD0-705A84DC205A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2" name="AutoShape 2" descr="http://ru.stockfresh.com/thumbs/lenm/3007896_%D0%BD%D0%B0%D0%B7%D0%B0%D0%B4-%D0%BC%D0%BD%D0%B5%D0%BD%D0%B8%D0%B5-%D0%B3%D0%BB%D1%8F%D0%B4%D1%8F-%D1%80%D0%B5%D0%B1%D0%B5%D0%BD%D0%BA%D0%B0-%D0%B4%D0%B5%D1%82%D0%B5%D0%B9-%D1%80%D0%B5%D0%B1%D0%B5%D0%BD%D0%BA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166284"/>
              </p:ext>
            </p:extLst>
          </p:nvPr>
        </p:nvGraphicFramePr>
        <p:xfrm>
          <a:off x="2853964" y="2420888"/>
          <a:ext cx="4516192" cy="1882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3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2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6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Дни посещения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Продолжительность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и 2 день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 </a:t>
                      </a:r>
                      <a:r>
                        <a:rPr lang="ru-RU" sz="1400" dirty="0">
                          <a:effectLst/>
                        </a:rPr>
                        <a:t>часа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2 - 6 день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 час 30 минут – 2 часа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 – 10 день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2 </a:t>
                      </a:r>
                      <a:r>
                        <a:rPr lang="ru-RU" sz="1400" smtClean="0">
                          <a:effectLst/>
                        </a:rPr>
                        <a:t>часа  - 3 часа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 11 дня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часа 30 минут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63688" y="1499322"/>
            <a:ext cx="66967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каждой адаптационной подгруппы схема посещения</a:t>
            </a:r>
            <a:r>
              <a:rPr kumimoji="0" lang="ru-RU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группы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следующая (для детей ранее не посещавших дошкольные группы):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53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00132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Адаптация – это процесс вхождения в новую среду и приспособление к ее условиям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C1D4051-7868-4D23-BCD0-705A84DC205A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2" name="AutoShape 2" descr="http://ru.stockfresh.com/thumbs/lenm/3007896_%D0%BD%D0%B0%D0%B7%D0%B0%D0%B4-%D0%BC%D0%BD%D0%B5%D0%BD%D0%B8%D0%B5-%D0%B3%D0%BB%D1%8F%D0%B4%D1%8F-%D1%80%D0%B5%D0%B1%D0%B5%D0%BD%D0%BA%D0%B0-%D0%B4%D0%B5%D1%82%D0%B5%D0%B9-%D1%80%D0%B5%D0%B1%D0%B5%D0%BD%D0%BA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157192"/>
            <a:ext cx="2883668" cy="159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460375" y="2420888"/>
            <a:ext cx="1671737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Четкий режим дня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096433" y="1801716"/>
            <a:ext cx="1843981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Новые требования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93551" y="2716116"/>
            <a:ext cx="2304256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Постоянный контакт со сверстниками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213764" y="1801716"/>
            <a:ext cx="1671737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Другой стиль общения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447216" y="3526160"/>
            <a:ext cx="1841526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Новое помещение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948264" y="2420888"/>
            <a:ext cx="1671737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Новые игрушки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752355" y="3526160"/>
            <a:ext cx="1671737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Новые люди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809811" y="4149080"/>
            <a:ext cx="1671737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Отрыв от дома и близких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837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92888" cy="144016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чего же зависит характер и длительность адаптационного периода?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7165412-ED4A-4886-83F9-0C03F5DE055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81122647"/>
              </p:ext>
            </p:extLst>
          </p:nvPr>
        </p:nvGraphicFramePr>
        <p:xfrm>
          <a:off x="467544" y="2132856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186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45352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чего же зависит характер и длительность адаптационного периода?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7165412-ED4A-4886-83F9-0C03F5DE055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08727066"/>
              </p:ext>
            </p:extLst>
          </p:nvPr>
        </p:nvGraphicFramePr>
        <p:xfrm>
          <a:off x="467544" y="2132856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6639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74720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Советы родителям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7165412-ED4A-4886-83F9-0C03F5DE055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22405942"/>
              </p:ext>
            </p:extLst>
          </p:nvPr>
        </p:nvGraphicFramePr>
        <p:xfrm>
          <a:off x="323528" y="1340768"/>
          <a:ext cx="80283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206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92888" cy="774720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Советы родителям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7165412-ED4A-4886-83F9-0C03F5DE055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34670771"/>
              </p:ext>
            </p:extLst>
          </p:nvPr>
        </p:nvGraphicFramePr>
        <p:xfrm>
          <a:off x="251520" y="1340768"/>
          <a:ext cx="85689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9030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74720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Советы родителям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7165412-ED4A-4886-83F9-0C03F5DE055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8352928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Разговаривайте с ребенком про детский сад: поговорите с ним, как со взрослым. </a:t>
            </a:r>
          </a:p>
          <a:p>
            <a:pPr marL="342900" indent="-342900">
              <a:lnSpc>
                <a:spcPct val="9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 расскажите ребенку о режиме детского сада: что, как и в какой последовательности, он будет там делать. </a:t>
            </a:r>
          </a:p>
          <a:p>
            <a:pPr marL="342900" indent="-342900">
              <a:lnSpc>
                <a:spcPct val="9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адаптации не отучайте малыша от вредных привычек – так вы осложните привыкание;</a:t>
            </a:r>
          </a:p>
          <a:p>
            <a:pPr marL="342900" indent="-342900">
              <a:lnSpc>
                <a:spcPct val="9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первых порах постарайтесь уделять вашему малышу тройное внимание дома и на прогулках, напоминайте вечером ему о садике, о ребятах, о воспитательнице. Самое главное - не бойтесь слез ребенка, ведь он пока не может реагировать иначе! </a:t>
            </a:r>
          </a:p>
          <a:p>
            <a:pPr marL="342900" indent="-342900">
              <a:lnSpc>
                <a:spcPct val="9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спокойны и вежливы с ребенком и сотрудниками детского сада – ваше настроение передается малышу!</a:t>
            </a:r>
          </a:p>
        </p:txBody>
      </p:sp>
    </p:spTree>
    <p:extLst>
      <p:ext uri="{BB962C8B-B14F-4D97-AF65-F5344CB8AC3E}">
        <p14:creationId xmlns:p14="http://schemas.microsoft.com/office/powerpoint/2010/main" val="240910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_2\Downloads\IMG-20200827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703291" cy="46085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4833" y="764704"/>
            <a:ext cx="756084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Здание  дошкольных групп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улица Лукинская, дом 14, корпус 2</a:t>
            </a:r>
          </a:p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7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572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НЕОБХОДИМО РЕБЕНКУ </a:t>
            </a:r>
            <a:b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ГРУППЕ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133049" cy="4804016"/>
          </a:xfrm>
        </p:spPr>
        <p:txBody>
          <a:bodyPr/>
          <a:lstStyle/>
          <a:p>
            <a:pPr algn="l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Физкультурная форма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Чешки для музыкальной деятельности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Сменная одежда (для группы)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Запасная одежда и нижнее белье</a:t>
            </a:r>
          </a:p>
          <a:p>
            <a:endParaRPr lang="ru-RU" dirty="0"/>
          </a:p>
        </p:txBody>
      </p:sp>
      <p:pic>
        <p:nvPicPr>
          <p:cNvPr id="10248" name="Picture 8" descr="http://i.penzainform.ru/sales/education/preschoolchild/poshiv_tekstilya_dlya_detskih_sadov_00016D78H/130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980728"/>
            <a:ext cx="1643074" cy="3434025"/>
          </a:xfrm>
          <a:prstGeom prst="rect">
            <a:avLst/>
          </a:prstGeom>
          <a:noFill/>
        </p:spPr>
      </p:pic>
      <p:pic>
        <p:nvPicPr>
          <p:cNvPr id="1026" name="Picture 2" descr="https://ivanovotextil.ru/upload/iblock/758/7582758114acf41ddb6c03c713d0936b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" y="3429000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.yayimages.com/1600/vector/a-girl-and-a-boy-in-the-garden-with-the-hanging-clothes-851033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50" y="4570232"/>
            <a:ext cx="4632448" cy="227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port-com.ru/image/cache/import_files/0b/0beb9626f59711e58b8d448a5b206029_3c823ca2ad0811e7a74c448a5b206029-800x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366" y="2554246"/>
            <a:ext cx="1904279" cy="190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751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-99392"/>
            <a:ext cx="7467600" cy="229512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b="1" dirty="0">
                <a:solidFill>
                  <a:srgbClr val="C00000"/>
                </a:solidFill>
                <a:latin typeface="Georgia" pitchFamily="18" charset="0"/>
              </a:rPr>
              <a:t>Безопасность.</a:t>
            </a:r>
            <a:br>
              <a:rPr lang="ru-RU" sz="3100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100" b="1" dirty="0">
                <a:solidFill>
                  <a:srgbClr val="C00000"/>
                </a:solidFill>
                <a:latin typeface="Georgia" pitchFamily="18" charset="0"/>
              </a:rPr>
              <a:t>Проход – питание</a:t>
            </a:r>
            <a:br>
              <a:rPr lang="ru-RU" sz="3100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100" b="1" dirty="0">
                <a:solidFill>
                  <a:srgbClr val="C00000"/>
                </a:solidFill>
                <a:latin typeface="Georgia" pitchFamily="18" charset="0"/>
              </a:rPr>
              <a:t>Карту «Проход – питание» можно забрать у воспитателя.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576" y="1700808"/>
            <a:ext cx="7884876" cy="3908156"/>
          </a:xfr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6837679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РОДИТЕЛЬСКАЯ  ОПЛАТА </a:t>
            </a:r>
            <a:br>
              <a:rPr lang="ru-RU" b="1" dirty="0">
                <a:solidFill>
                  <a:srgbClr val="C00000"/>
                </a:solidFill>
                <a:latin typeface="Constantia" pitchFamily="18" charset="0"/>
              </a:rPr>
            </a:b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48680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Решением расширенного заседания Управляющего совета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ГБОУ Школы  № 1238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на основании согласования с Департаментом образования города  Москвы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Постановили: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Установить размер ежемесячной платы за содержание ребенка (присмотр и уход за ребенком) с 16 февраля 2021 г. в размере: -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1 200,00 рублей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основании п.3,2. Договора:</a:t>
            </a:r>
          </a:p>
          <a:p>
            <a:pPr algn="just">
              <a:buFont typeface="Wingdings" pitchFamily="2" charset="2"/>
              <a:buNone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825447"/>
            <a:ext cx="8424936" cy="830997"/>
          </a:xfrm>
          <a:prstGeom prst="rect">
            <a:avLst/>
          </a:prstGeom>
          <a:solidFill>
            <a:schemeClr val="bg1"/>
          </a:solidFill>
          <a:ln w="317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ИНСТРУКЦИЯ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</a:rPr>
              <a:t>по оплате за родительскую плату (ДОШКОЛЬНАЯ ГРУППА) </a:t>
            </a:r>
            <a:r>
              <a:rPr lang="en-US" sz="1600" b="1" dirty="0">
                <a:solidFill>
                  <a:srgbClr val="0070C0"/>
                </a:solidFill>
                <a:hlinkClick r:id="rId2"/>
              </a:rPr>
              <a:t>www.mos.ru</a:t>
            </a: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83051F-8D3D-40CB-A5F2-50C9509B9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96952"/>
            <a:ext cx="6264696" cy="31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9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РОДИТЕЛЬСКАЯ  ОПЛАТА </a:t>
            </a:r>
            <a:br>
              <a:rPr lang="ru-RU" b="1" dirty="0">
                <a:solidFill>
                  <a:srgbClr val="C00000"/>
                </a:solidFill>
                <a:latin typeface="Constantia" pitchFamily="18" charset="0"/>
              </a:rPr>
            </a:b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48680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Решением расширенного заседания Управляющего совета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ГБОУ Школы  № 1238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на основании согласования с Департаментом образования города  Москвы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Постановили: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Установить размер ежемесячной платы за содержание ребенка (присмотр и уход за ребенком)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размере: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320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,00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основании п. 3.2. Договора: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ru-RU" sz="1400" b="1" i="1" dirty="0">
                <a:solidFill>
                  <a:srgbClr val="FF0000"/>
                </a:solidFill>
              </a:rPr>
              <a:t>Начисление родительской платы осуществляется за каждый рабочий день непосещения Воспитанниками образовательной организации без уважительной </a:t>
            </a:r>
            <a:r>
              <a:rPr lang="ru-RU" sz="1400" b="1" i="1" dirty="0" smtClean="0">
                <a:solidFill>
                  <a:srgbClr val="FF0000"/>
                </a:solidFill>
              </a:rPr>
              <a:t>причины.</a:t>
            </a:r>
          </a:p>
          <a:p>
            <a:r>
              <a:rPr lang="ru-RU" sz="1400" dirty="0"/>
              <a:t>Уважительными причинами непосещения Воспитанниками образовательной организации являются: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отсутствие Воспитанника по причине болезни, подтвержденное справкой медицинской организации с указанием периода заболевания;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дни нахождения Воспитанника на санаторно-курортном лечении (оздоровительном отдыхе), подтвержденные документально справкой (рекомендациями) врача организации, в которой Воспитанник проходит санаторно-курортное лечение;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дни отсутствия Воспитанника образовательной организации в связи с отпуском родителей (законных представителей) (одного из них), в количестве не более 56 дней в течение года на основании заявления одного из родителей (законных представителей);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отсутствие Воспитанника по причине кратковременного недомогания, заболевания или семейным обстоятельствам, но не более 5-ти (пяти) рабочих дней в месяц, а также в летние месяцы (с июня по август), подтвержденные информацией за подписью родителя (законного представителя);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карантин в образовательной организации;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закрытие образовательной организации на ремонт.</a:t>
            </a:r>
          </a:p>
          <a:p>
            <a:pPr algn="just">
              <a:buFont typeface="Wingdings" pitchFamily="2" charset="2"/>
              <a:buNone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2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РОДИТЕЛЬСКАЯ  ОПЛАТА </a:t>
            </a:r>
            <a:br>
              <a:rPr lang="ru-RU" b="1" dirty="0">
                <a:solidFill>
                  <a:srgbClr val="C00000"/>
                </a:solidFill>
                <a:latin typeface="Constantia" pitchFamily="18" charset="0"/>
              </a:rPr>
            </a:b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773258"/>
            <a:ext cx="8424936" cy="830997"/>
          </a:xfrm>
          <a:prstGeom prst="rect">
            <a:avLst/>
          </a:prstGeom>
          <a:solidFill>
            <a:schemeClr val="bg1"/>
          </a:solidFill>
          <a:ln w="317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ИНСТРУКЦИЯ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</a:rPr>
              <a:t>по оплате за родительскую плату (ДОШКОЛЬНАЯ ГРУППА) </a:t>
            </a:r>
            <a:r>
              <a:rPr lang="en-US" sz="1600" b="1" dirty="0">
                <a:solidFill>
                  <a:srgbClr val="0070C0"/>
                </a:solidFill>
                <a:hlinkClick r:id="rId2"/>
              </a:rPr>
              <a:t>www.mos.ru</a:t>
            </a: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83051F-8D3D-40CB-A5F2-50C9509B9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2" y="1935803"/>
            <a:ext cx="8041954" cy="406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03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50301"/>
            <a:ext cx="8424936" cy="830997"/>
          </a:xfrm>
          <a:prstGeom prst="rect">
            <a:avLst/>
          </a:prstGeom>
          <a:solidFill>
            <a:schemeClr val="bg1"/>
          </a:solidFill>
          <a:ln w="317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ИНСТРУКЦИЯ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</a:rPr>
              <a:t>по оплате за родительскую плату (ДОШКОЛЬНАЯ ГРУППА) </a:t>
            </a:r>
            <a:r>
              <a:rPr lang="en-US" sz="1600" b="1" dirty="0">
                <a:solidFill>
                  <a:srgbClr val="0070C0"/>
                </a:solidFill>
                <a:hlinkClick r:id="rId2"/>
              </a:rPr>
              <a:t>www.mos.ru</a:t>
            </a: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210" y="1082877"/>
            <a:ext cx="8414788" cy="830997"/>
          </a:xfrm>
          <a:prstGeom prst="rect">
            <a:avLst/>
          </a:prstGeom>
          <a:solidFill>
            <a:schemeClr val="bg1"/>
          </a:solidFill>
          <a:ln w="317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Для того, чтобы счета по родительской плате отображались автоматически во вкладке «Мои платежи» необходимо добавить детей в Вашу учетную запись.</a:t>
            </a:r>
            <a:endParaRPr lang="en-US" sz="16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BA7F66-A97D-4F57-9540-444272586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06" y="2015453"/>
            <a:ext cx="7798795" cy="403244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05291E2-E53F-4223-A9A5-5BA8F8512FF5}"/>
              </a:ext>
            </a:extLst>
          </p:cNvPr>
          <p:cNvSpPr/>
          <p:nvPr/>
        </p:nvSpPr>
        <p:spPr>
          <a:xfrm>
            <a:off x="2771800" y="3140968"/>
            <a:ext cx="45365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302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6586A0-64F0-4150-975A-DE5638258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708920"/>
            <a:ext cx="8064896" cy="39335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E4882B-4D54-4E8A-AE33-BF331D98F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88" y="116632"/>
            <a:ext cx="8154652" cy="384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51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6334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Льготные категории</a:t>
            </a:r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620688"/>
            <a:ext cx="8424936" cy="216024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Льгота по оплате в размере 100% предоставляется: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Детям-сиротам и детям, оставшимся без попечения родителей.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Детям-инвалидам.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Детям из многодетных семей.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Обучающимся и студентам из числа детей-сирот и детей, оставшихся без попечения родителей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78092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Компенсация части родительской платы</a:t>
            </a:r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284984"/>
            <a:ext cx="770485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Компенсация выплачивается 1 раз в три месяца: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1-ого ребенка – 20%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2-ого ребенка  - 50%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3-го ребенка и последующих детей 70%.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714489"/>
            <a:ext cx="78581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endParaRPr lang="ru-RU" b="1" dirty="0"/>
          </a:p>
          <a:p>
            <a:pPr marL="0" lvl="2"/>
            <a:r>
              <a:rPr lang="ru-RU" b="1" dirty="0"/>
              <a:t>2.1.3. </a:t>
            </a:r>
            <a:r>
              <a:rPr lang="ru-RU" dirty="0"/>
              <a:t>Переводить ребенка из группы в группу в течение учебного года в следующих случаях:</a:t>
            </a:r>
          </a:p>
          <a:p>
            <a:r>
              <a:rPr lang="ru-RU" dirty="0"/>
              <a:t>- по инициативе родителей (законных представителей) Воспитанников (на основании заявления);</a:t>
            </a:r>
          </a:p>
          <a:p>
            <a:r>
              <a:rPr lang="ru-RU" dirty="0"/>
              <a:t>- при уменьшении количества детей, посещающих группу, в летний период;</a:t>
            </a:r>
          </a:p>
          <a:p>
            <a:r>
              <a:rPr lang="ru-RU" dirty="0"/>
              <a:t>- по эпидемиологическим показаниям на определенный срок (карантин; </a:t>
            </a:r>
            <a:r>
              <a:rPr lang="ru-RU" i="1" dirty="0">
                <a:solidFill>
                  <a:srgbClr val="FF0000"/>
                </a:solidFill>
              </a:rPr>
              <a:t>отсутствие полной вакцинации против полиомиелита</a:t>
            </a:r>
            <a:r>
              <a:rPr lang="ru-RU" dirty="0"/>
              <a:t> при наличии в группе ребенка, привитого оральной полиомиелитной вакциной (ОПВ) и др.).</a:t>
            </a:r>
          </a:p>
          <a:p>
            <a:pPr marL="0" lvl="2"/>
            <a:endParaRPr lang="ru-RU" b="1" dirty="0"/>
          </a:p>
          <a:p>
            <a:pPr marL="0" lvl="2"/>
            <a:endParaRPr lang="ru-RU" b="1" dirty="0"/>
          </a:p>
          <a:p>
            <a:pPr marL="285750" indent="-285750">
              <a:buFont typeface="Arial" pitchFamily="34" charset="0"/>
              <a:buChar char="•"/>
            </a:pPr>
            <a:endParaRPr lang="ru-RU" sz="24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357166"/>
            <a:ext cx="700092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ДОГОВОР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Об образовании по образовательным программам ДО между ГБОУ Школа № 1238 и родителем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(законным представителем)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1192154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778098"/>
          </a:xfr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Обязанности родителей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(Договор об образовании по образовательным программам ДО между ГБОУ Школа № 1238 и родителем (законным представителем) ребенка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8604448" cy="5527376"/>
          </a:xfrm>
        </p:spPr>
        <p:txBody>
          <a:bodyPr>
            <a:normAutofit fontScale="47500" lnSpcReduction="20000"/>
          </a:bodyPr>
          <a:lstStyle/>
          <a:p>
            <a:pPr marL="432000" lvl="2" algn="just">
              <a:lnSpc>
                <a:spcPct val="120000"/>
              </a:lnSpc>
            </a:pP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2.5.1. Соблюдать требования учредительных документов Исполнителя, правил внутреннего распорядка и иных локальных нормативных актов, общепринятых норм поведения, в том числе проявлять уважение к педагогическим работникам, административно-хозяйственному, производственному, учебно-вспомогательному, медицинскому и иному персоналу Исполнителя и другим Воспитанникам, не посягать на их честь и достоинство.</a:t>
            </a:r>
          </a:p>
          <a:p>
            <a:pPr marL="432000" lvl="2" algn="just">
              <a:lnSpc>
                <a:spcPct val="120000"/>
              </a:lnSpc>
            </a:pP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2.5.2. Своевременно вносить плату за присмотр и уход за Воспитанником.</a:t>
            </a:r>
          </a:p>
          <a:p>
            <a:pPr marL="432000" lvl="2" algn="just">
              <a:lnSpc>
                <a:spcPct val="120000"/>
              </a:lnSpc>
            </a:pP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2.5.3. При поступлении Воспитанника в образовательную организацию и в период действия настоящего Договора своевременно предоставлять Исполнителю все необходимые документы, предусмотренные уставом образовательной организации и законодательством об образовании.</a:t>
            </a:r>
          </a:p>
          <a:p>
            <a:pPr marL="432000" lvl="2" algn="just">
              <a:lnSpc>
                <a:spcPct val="120000"/>
              </a:lnSpc>
            </a:pP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2.5.4. Незамедлительно сообщать Исполнителю об изменении контактного телефона, места жительства и документов, удостоверяющих личность Воспитанника.</a:t>
            </a:r>
          </a:p>
          <a:p>
            <a:pPr marL="432000" lvl="2" algn="just">
              <a:lnSpc>
                <a:spcPct val="120000"/>
              </a:lnSpc>
            </a:pP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2.5.5. Обеспечить посещение Воспитанником образовательной организации согласно правилам внутреннего распорядка Исполнителя.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227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1" t="17143" r="2232" b="21905"/>
          <a:stretch/>
        </p:blipFill>
        <p:spPr>
          <a:xfrm>
            <a:off x="6372200" y="0"/>
            <a:ext cx="2771800" cy="6727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42" r="14197" b="110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629979"/>
              </p:ext>
            </p:extLst>
          </p:nvPr>
        </p:nvGraphicFramePr>
        <p:xfrm>
          <a:off x="611560" y="886550"/>
          <a:ext cx="7146541" cy="1697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8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2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9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Должность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ФИО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Контакты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082">
                <a:tc>
                  <a:txBody>
                    <a:bodyPr/>
                    <a:lstStyle/>
                    <a:p>
                      <a:r>
                        <a:rPr lang="ru-RU" sz="1400" dirty="0"/>
                        <a:t>Старший воспитатель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Коликова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Марина Васильевна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kolikovamv@</a:t>
                      </a:r>
                      <a:r>
                        <a:rPr kumimoji="0" lang="en-US" sz="1400" kern="1200" dirty="0">
                          <a:effectLst/>
                        </a:rPr>
                        <a:t>s1238</a:t>
                      </a:r>
                      <a:r>
                        <a:rPr lang="en-US" sz="1400" dirty="0"/>
                        <a:t>.ru</a:t>
                      </a:r>
                      <a:endParaRPr lang="ru-RU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8 (499)739 09 26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8 (499)749 46 52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789">
                <a:tc>
                  <a:txBody>
                    <a:bodyPr/>
                    <a:lstStyle/>
                    <a:p>
                      <a:r>
                        <a:rPr lang="ru-RU" sz="1400" dirty="0"/>
                        <a:t>Специалист по питанию /медицинская сестра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dirty="0"/>
                        <a:t>Михайлова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dirty="0"/>
                        <a:t>Марина Николаевна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>
                          <a:effectLst/>
                        </a:rPr>
                        <a:t>mihajlovamn@s1238.ru</a:t>
                      </a:r>
                      <a:endParaRPr kumimoji="0" lang="ru-RU" sz="1400" kern="1200" dirty="0">
                        <a:effectLst/>
                      </a:endParaRPr>
                    </a:p>
                    <a:p>
                      <a:r>
                        <a:rPr kumimoji="0" lang="ru-RU" sz="1400" kern="1200" dirty="0">
                          <a:effectLst/>
                        </a:rPr>
                        <a:t>8(499)739 09 31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39752" y="404664"/>
            <a:ext cx="345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БУДЕМ ЗНАКОМЫ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056734"/>
              </p:ext>
            </p:extLst>
          </p:nvPr>
        </p:nvGraphicFramePr>
        <p:xfrm>
          <a:off x="618634" y="2583659"/>
          <a:ext cx="7146541" cy="1697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380920638"/>
                    </a:ext>
                  </a:extLst>
                </a:gridCol>
                <a:gridCol w="2388273">
                  <a:extLst>
                    <a:ext uri="{9D8B030D-6E8A-4147-A177-3AD203B41FA5}">
                      <a16:colId xmlns:a16="http://schemas.microsoft.com/office/drawing/2014/main" val="2548360856"/>
                    </a:ext>
                  </a:extLst>
                </a:gridCol>
                <a:gridCol w="2382004">
                  <a:extLst>
                    <a:ext uri="{9D8B030D-6E8A-4147-A177-3AD203B41FA5}">
                      <a16:colId xmlns:a16="http://schemas.microsoft.com/office/drawing/2014/main" val="261043593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Музыкальный руководитель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chemeClr val="tx1"/>
                          </a:solidFill>
                        </a:rPr>
                        <a:t>Дьячкова Елена Валерьевна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djachkovaev@s1238.ru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397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Инструктор по ФИЗО и плаванию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Маскова</a:t>
                      </a:r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Татьяна Юрьевна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246544"/>
                  </a:ext>
                </a:extLst>
              </a:tr>
              <a:tr h="660789">
                <a:tc>
                  <a:txBody>
                    <a:bodyPr/>
                    <a:lstStyle/>
                    <a:p>
                      <a:r>
                        <a:rPr lang="ru-RU" sz="1400" dirty="0"/>
                        <a:t>Педагог - психолог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Семенова Марина Витальевна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semenovamv@s1238.ru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499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351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Обязанности родителей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(Договор об образовании по образовательным программам ДО между ГБОУ Школа № 1238 и родителем (законным представителем) ребенка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0" y="1313384"/>
            <a:ext cx="8604448" cy="5544616"/>
          </a:xfrm>
        </p:spPr>
        <p:txBody>
          <a:bodyPr>
            <a:normAutofit fontScale="25000" lnSpcReduction="20000"/>
          </a:bodyPr>
          <a:lstStyle/>
          <a:p>
            <a:pPr marL="432000" lvl="2" algn="just">
              <a:lnSpc>
                <a:spcPct val="120000"/>
              </a:lnSpc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2.5.6. Информировать Исполнителя о предстоящем отсутствии Воспитанника в образовательной организации </a:t>
            </a:r>
            <a:r>
              <a:rPr lang="ru-RU" sz="6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позднее 11.00 часов предшествующего дня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отсутствия Воспитанника. Информировать Исполнителя о болезни ребенка в первый день заболевания.</a:t>
            </a:r>
          </a:p>
          <a:p>
            <a:pPr marL="432000" lvl="2" algn="just">
              <a:lnSpc>
                <a:spcPct val="120000"/>
              </a:lnSpc>
            </a:pPr>
            <a:r>
              <a:rPr lang="ru-RU" sz="6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 заболевания Воспитанника, подтвержденного заключением медицинской организации либо выявленного медицинским работником отделения организации медицинской помощи несовершеннолетним в образовательных организациях медицинской организации, принять меры по восстановлению его здоровья и </a:t>
            </a:r>
            <a:r>
              <a:rPr lang="ru-RU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допускать посещения образовательной организации Воспитанником в период заболевания.</a:t>
            </a:r>
          </a:p>
          <a:p>
            <a:pPr marL="432000" lvl="2" algn="just">
              <a:lnSpc>
                <a:spcPct val="120000"/>
              </a:lnSpc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2.5.7. Информировать Исполнителя </a:t>
            </a:r>
            <a:r>
              <a:rPr lang="ru-RU" sz="6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11.00 накануне выхода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Воспитанника в дошкольную группу после его отсутствия.</a:t>
            </a:r>
          </a:p>
          <a:p>
            <a:pPr marL="432000" lvl="2" algn="just">
              <a:lnSpc>
                <a:spcPct val="120000"/>
              </a:lnSpc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2.5.8.</a:t>
            </a:r>
            <a:r>
              <a:rPr lang="ru-RU" sz="6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Информировать Исполнителя ежегодно, не позднее 20 мая, о планируемом посещении Воспитанником дошкольной группы в летний период.</a:t>
            </a:r>
          </a:p>
          <a:p>
            <a:pPr marL="432000" lvl="2" algn="just">
              <a:lnSpc>
                <a:spcPct val="120000"/>
              </a:lnSpc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2.5.9. Лично или через доверенных лиц передавать Воспитанника воспитателю и забирать его. Исполнитель не несет ответственность за жизнь ребенка, если ребенок не передан лично педагогу. Заказчик должен заранее предоставить заявление (доверенность) относительно тех лиц, которым он доверяет приводить и забирать Воспитанника из дошкольной группы. </a:t>
            </a:r>
            <a:r>
              <a:rPr lang="ru-RU" sz="6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допускается доверять ребенка лицам, не достигшим 18-летнего возраста.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44731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42" y="0"/>
            <a:ext cx="9127858" cy="6858000"/>
          </a:xfrm>
          <a:prstGeom prst="rect">
            <a:avLst/>
          </a:prstGeom>
        </p:spPr>
      </p:pic>
      <p:sp>
        <p:nvSpPr>
          <p:cNvPr id="3" name="Текст 5"/>
          <p:cNvSpPr txBox="1">
            <a:spLocks/>
          </p:cNvSpPr>
          <p:nvPr/>
        </p:nvSpPr>
        <p:spPr>
          <a:xfrm>
            <a:off x="267139" y="301518"/>
            <a:ext cx="3384376" cy="504056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официальный сайт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353491"/>
            <a:ext cx="2843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sch1238.mskobr.ru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0" y="1268760"/>
            <a:ext cx="8589963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dou1376\Desktop\Downloads\photo166072572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553"/>
            <a:ext cx="1550607" cy="155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72264" y="50006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548680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Чтобы воспользоваться услугой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«Электронный дневник школьника»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необходимо выполнить следующие действия: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2420888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Зайти на сайт: </a:t>
            </a:r>
            <a:r>
              <a:rPr lang="en-US" sz="4400" dirty="0"/>
              <a:t>https://school.mos.ru/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94830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812129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49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ин эж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7974633" cy="47758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55776" y="1412776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840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Ж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48264" y="692696"/>
            <a:ext cx="108012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ЖД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246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04248" y="620688"/>
            <a:ext cx="108012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321752" cy="427049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670"/>
            <a:ext cx="8676456" cy="68046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664" y="3105835"/>
            <a:ext cx="63367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rgbClr val="FF0000"/>
                </a:solidFill>
                <a:latin typeface="Comic Sans MS" pitchFamily="66" charset="0"/>
              </a:rPr>
              <a:t>ДОБРО ПОЖАЛОВАТЬ!</a:t>
            </a:r>
            <a:br>
              <a:rPr lang="ru-RU" sz="6000" dirty="0">
                <a:solidFill>
                  <a:srgbClr val="FF0000"/>
                </a:solidFill>
                <a:latin typeface="Comic Sans MS" pitchFamily="66" charset="0"/>
              </a:rPr>
            </a:br>
            <a:endParaRPr lang="ru-RU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050182"/>
              </p:ext>
            </p:extLst>
          </p:nvPr>
        </p:nvGraphicFramePr>
        <p:xfrm>
          <a:off x="323528" y="332656"/>
          <a:ext cx="8640959" cy="2443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1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Группа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Должность </a:t>
                      </a:r>
                    </a:p>
                    <a:p>
                      <a:pPr algn="ctr"/>
                      <a:r>
                        <a:rPr lang="ru-RU" sz="1400" dirty="0"/>
                        <a:t>ФИО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Контакты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4661">
                <a:tc>
                  <a:txBody>
                    <a:bodyPr/>
                    <a:lstStyle/>
                    <a:p>
                      <a:pPr rtl="0" eaLnBrk="1" latinLnBrk="0" hangingPunct="1"/>
                      <a:endParaRPr kumimoji="0" lang="ru-RU" sz="18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eaLnBrk="1" latinLnBrk="0" hangingPunct="1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ru-RU" sz="1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ГКП </a:t>
                      </a:r>
                    </a:p>
                    <a:p>
                      <a:pPr algn="ctr" rtl="0" eaLnBrk="1" latinLnBrk="0" hangingPunct="1"/>
                      <a:r>
                        <a:rPr kumimoji="0" lang="ru-RU" sz="1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1, № 2 </a:t>
                      </a:r>
                      <a:endParaRPr lang="ru-RU" sz="1800" b="1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800" b="0" i="0" baseline="0" dirty="0"/>
                        <a:t>Воспитатели:</a:t>
                      </a:r>
                      <a:r>
                        <a:rPr lang="ru-RU" sz="1800" b="1" i="0" baseline="0" dirty="0"/>
                        <a:t> </a:t>
                      </a:r>
                    </a:p>
                    <a:p>
                      <a:pPr marL="285750" indent="-28575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800" b="1" i="0" baseline="0" dirty="0"/>
                        <a:t>Журавлева Наталья</a:t>
                      </a:r>
                    </a:p>
                    <a:p>
                      <a:pPr marL="285750" indent="-28575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800" b="1" i="0" baseline="0" dirty="0"/>
                        <a:t>Витальевна</a:t>
                      </a:r>
                    </a:p>
                    <a:p>
                      <a:pPr marL="285750" indent="-285750" rtl="0" eaLnBrk="1" latinLnBrk="0" hangingPunct="1">
                        <a:buFont typeface="Arial" panose="020B0604020202020204" pitchFamily="34" charset="0"/>
                        <a:buNone/>
                      </a:pPr>
                      <a:endParaRPr lang="ru-RU" sz="1800" b="1" i="0" baseline="0" dirty="0"/>
                    </a:p>
                    <a:p>
                      <a:pPr marL="285750" indent="-28575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800" b="0" i="0" baseline="0" dirty="0"/>
                        <a:t>Помощник воспитателя:</a:t>
                      </a:r>
                    </a:p>
                    <a:p>
                      <a:pPr marL="285750" indent="-28575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800" b="1" i="0" baseline="0" dirty="0" err="1" smtClean="0"/>
                        <a:t>Лавренова</a:t>
                      </a:r>
                      <a:r>
                        <a:rPr lang="ru-RU" sz="1800" b="1" i="0" baseline="0" dirty="0" smtClean="0"/>
                        <a:t> Елена Николаевна</a:t>
                      </a:r>
                      <a:endParaRPr lang="ru-RU" sz="1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u="sng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u="sng" dirty="0">
                          <a:solidFill>
                            <a:schemeClr val="tx1"/>
                          </a:solidFill>
                        </a:rPr>
                        <a:t>zhuravlevanv@s1238.ru</a:t>
                      </a:r>
                      <a:endParaRPr lang="ru-RU" sz="1800" u="sng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u="sng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u="sng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u="sng" dirty="0" smtClean="0">
                          <a:solidFill>
                            <a:schemeClr val="tx1"/>
                          </a:solidFill>
                        </a:rPr>
                        <a:t>lavrenovaen@s1238.ru</a:t>
                      </a:r>
                      <a:endParaRPr lang="ru-RU" sz="1800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49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42" y="0"/>
            <a:ext cx="912785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2708920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Документы,  регулирующие  образовательные  отношения: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140968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 Федеральный  государственный образовательный стандарт дошкольного образования, Стандарт педагога</a:t>
            </a: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ЗАКОН  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273-ФЗ «Об образовании в РФ»</a:t>
            </a:r>
          </a:p>
          <a:p>
            <a:pPr>
              <a:buBlip>
                <a:blip r:embed="rId3"/>
              </a:buBlip>
            </a:pP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 Устав ГБОУ Школа № 1238</a:t>
            </a:r>
          </a:p>
          <a:p>
            <a:pPr>
              <a:buBlip>
                <a:blip r:embed="rId3"/>
              </a:buBlip>
            </a:pP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 ПРАВИЛА внутреннего распорядка</a:t>
            </a:r>
          </a:p>
          <a:p>
            <a:pPr>
              <a:buBlip>
                <a:blip r:embed="rId3"/>
              </a:buBlip>
            </a:pP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 Санитарно-эпидемиологические правила и нормативы.</a:t>
            </a:r>
          </a:p>
          <a:p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  <a:p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  <a:p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  <a:p>
            <a:endParaRPr lang="ru-RU" dirty="0"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3068960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052736"/>
            <a:ext cx="5434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Основные задачи дошкольных групп: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141277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>
                <a:latin typeface="Garamond" pitchFamily="18" charset="0"/>
              </a:rPr>
              <a:t> Охрана жизни и укрепление здоровья детей.</a:t>
            </a:r>
          </a:p>
          <a:p>
            <a:pPr>
              <a:buBlip>
                <a:blip r:embed="rId3"/>
              </a:buBlip>
            </a:pPr>
            <a:r>
              <a:rPr lang="ru-RU" dirty="0">
                <a:latin typeface="Garamond" pitchFamily="18" charset="0"/>
              </a:rPr>
              <a:t> Обеспечение интеллектуального личностного и физического развития ребенка.</a:t>
            </a:r>
          </a:p>
          <a:p>
            <a:pPr>
              <a:buBlip>
                <a:blip r:embed="rId3"/>
              </a:buBlip>
            </a:pPr>
            <a:r>
              <a:rPr lang="ru-RU" dirty="0">
                <a:latin typeface="Garamond" pitchFamily="18" charset="0"/>
              </a:rPr>
              <a:t> Приобщение детей к общечеловеческим ценностям.</a:t>
            </a:r>
          </a:p>
          <a:p>
            <a:pPr>
              <a:buBlip>
                <a:blip r:embed="rId3"/>
              </a:buBlip>
            </a:pPr>
            <a:r>
              <a:rPr lang="ru-RU" dirty="0">
                <a:latin typeface="Garamond" pitchFamily="18" charset="0"/>
              </a:rPr>
              <a:t> Взаимодействие с семьей для обеспечения полноценного развития  ребенка.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26064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Целью работы дошкольных групп  является создание условий для всестороннего развития личности ребенка.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1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670"/>
            <a:ext cx="8820472" cy="68046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4" y="2996952"/>
            <a:ext cx="712803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Режим работы дошкольных групп: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sz="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ПОНЕДЕЛЬНИК – ПЯТНИЦА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подгруппа 08.00-11.30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подгруппа 15.00-18.30</a:t>
            </a:r>
          </a:p>
          <a:p>
            <a:pPr algn="ctr"/>
            <a:r>
              <a:rPr lang="ru-RU" sz="8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СУББОТА, ВОСКРЕСЕНЬЕ </a:t>
            </a:r>
            <a:r>
              <a:rPr lang="ru-RU" sz="24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ВЫХОДНЫЕ ДНИ</a:t>
            </a:r>
          </a:p>
        </p:txBody>
      </p:sp>
      <p:pic>
        <p:nvPicPr>
          <p:cNvPr id="4" name="Рисунок 3" descr="солнышко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2848" y="260648"/>
            <a:ext cx="1872208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0" y="0"/>
            <a:ext cx="9135930" cy="6858000"/>
          </a:xfrm>
          <a:prstGeom prst="rect">
            <a:avLst/>
          </a:prstGeom>
        </p:spPr>
      </p:pic>
      <p:pic>
        <p:nvPicPr>
          <p:cNvPr id="6" name="Рисунок 5" descr="радуг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80" y="-63522"/>
            <a:ext cx="914400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43608" y="332656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Основная образовательная программа дошкольного образования </a:t>
            </a: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азработана в соответствии с ФОП ДО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2780928"/>
            <a:ext cx="316835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Образовательные </a:t>
            </a:r>
          </a:p>
          <a:p>
            <a:pPr algn="ctr"/>
            <a:r>
              <a:rPr lang="ru-RU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области 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3275856" y="3789040"/>
            <a:ext cx="2232248" cy="1008112"/>
          </a:xfrm>
          <a:prstGeom prst="cloudCallout">
            <a:avLst>
              <a:gd name="adj1" fmla="val 10552"/>
              <a:gd name="adj2" fmla="val -8328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Речевое развитие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179512" y="3284984"/>
            <a:ext cx="2987824" cy="1080120"/>
          </a:xfrm>
          <a:prstGeom prst="cloudCallout">
            <a:avLst>
              <a:gd name="adj1" fmla="val 59704"/>
              <a:gd name="adj2" fmla="val -2157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Познавательное развитие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467544" y="1628800"/>
            <a:ext cx="3312368" cy="1080120"/>
          </a:xfrm>
          <a:prstGeom prst="cloudCallout">
            <a:avLst>
              <a:gd name="adj1" fmla="val 39742"/>
              <a:gd name="adj2" fmla="val 625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Социально-коммуникативное развитие </a:t>
            </a:r>
          </a:p>
        </p:txBody>
      </p:sp>
      <p:sp>
        <p:nvSpPr>
          <p:cNvPr id="13" name="Выноска-облако 12"/>
          <p:cNvSpPr/>
          <p:nvPr/>
        </p:nvSpPr>
        <p:spPr>
          <a:xfrm>
            <a:off x="5652120" y="1628800"/>
            <a:ext cx="3024336" cy="1152128"/>
          </a:xfrm>
          <a:prstGeom prst="cloudCallout">
            <a:avLst>
              <a:gd name="adj1" fmla="val -45596"/>
              <a:gd name="adj2" fmla="val 4899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Художественно-эстетическое  развитие </a:t>
            </a:r>
          </a:p>
        </p:txBody>
      </p:sp>
      <p:sp>
        <p:nvSpPr>
          <p:cNvPr id="14" name="Выноска-облако 13"/>
          <p:cNvSpPr/>
          <p:nvPr/>
        </p:nvSpPr>
        <p:spPr>
          <a:xfrm>
            <a:off x="6084168" y="3429000"/>
            <a:ext cx="2304256" cy="1152128"/>
          </a:xfrm>
          <a:prstGeom prst="cloudCallout">
            <a:avLst>
              <a:gd name="adj1" fmla="val -61741"/>
              <a:gd name="adj2" fmla="val -3797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Физическое развитие  </a:t>
            </a:r>
          </a:p>
        </p:txBody>
      </p:sp>
      <p:pic>
        <p:nvPicPr>
          <p:cNvPr id="15" name="Рисунок 14" descr="солнышко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5200" y="0"/>
            <a:ext cx="1628800" cy="1628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8415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332656"/>
            <a:ext cx="61436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Развитие ребенка определяется условиями предметно-пространственной среды (ППС) 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785786" y="2428868"/>
          <a:ext cx="821537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0"/>
            <a:ext cx="2500536" cy="1892495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347984"/>
              </p:ext>
            </p:extLst>
          </p:nvPr>
        </p:nvGraphicFramePr>
        <p:xfrm>
          <a:off x="539552" y="1988841"/>
          <a:ext cx="8064896" cy="424847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3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Базовый вид деятельности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</a:rPr>
                        <a:t>Ранняя</a:t>
                      </a:r>
                      <a:r>
                        <a:rPr lang="ru-RU" sz="1800" baseline="0" dirty="0">
                          <a:solidFill>
                            <a:srgbClr val="0070C0"/>
                          </a:solidFill>
                        </a:rPr>
                        <a:t> группа </a:t>
                      </a:r>
                      <a:endParaRPr lang="ru-RU" sz="1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Периодичность 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Физическая культура в помещении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8 раз </a:t>
                      </a:r>
                      <a:r>
                        <a:rPr lang="ru-RU" sz="1800" dirty="0"/>
                        <a:t>в </a:t>
                      </a:r>
                      <a:r>
                        <a:rPr lang="ru-RU" sz="1800" dirty="0" smtClean="0"/>
                        <a:t>месяц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Познавательное развитие</a:t>
                      </a:r>
                      <a:r>
                        <a:rPr lang="en-US" sz="1800" dirty="0" smtClean="0"/>
                        <a:t>/</a:t>
                      </a:r>
                      <a:r>
                        <a:rPr lang="ru-RU" sz="1800" dirty="0" smtClean="0"/>
                        <a:t>сенсорное развитие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4 раза в месяц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Познавательное развитие</a:t>
                      </a:r>
                      <a:r>
                        <a:rPr lang="en-US" sz="1800" dirty="0" smtClean="0"/>
                        <a:t>/</a:t>
                      </a:r>
                      <a:r>
                        <a:rPr lang="ru-RU" sz="1800" dirty="0" smtClean="0"/>
                        <a:t>окружающий мир</a:t>
                      </a:r>
                      <a:endParaRPr lang="ru-RU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4 раза в месяц</a:t>
                      </a:r>
                      <a:endParaRPr lang="ru-RU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Развитие речи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8 раз в месяц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Рисование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4 раза в месяц</a:t>
                      </a:r>
                      <a:endParaRPr lang="ru-RU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Лепка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3 раза в месяц</a:t>
                      </a:r>
                      <a:endParaRPr lang="ru-RU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Конструирование 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 раз в месяц</a:t>
                      </a:r>
                      <a:endParaRPr lang="ru-RU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Музыка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8 раз в месяц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ИТОГО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40 </a:t>
                      </a:r>
                      <a:r>
                        <a:rPr lang="ru-RU" sz="1800" dirty="0"/>
                        <a:t>занятий в </a:t>
                      </a:r>
                      <a:r>
                        <a:rPr lang="ru-RU" sz="1800" dirty="0" smtClean="0"/>
                        <a:t>месяц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332656"/>
            <a:ext cx="4824536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УЧЕБНЫЙ ПЛАН</a:t>
            </a:r>
            <a:r>
              <a:rPr lang="ru-RU" sz="2400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2400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2000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группы раннего возраста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92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4156</TotalTime>
  <Words>1831</Words>
  <Application>Microsoft Office PowerPoint</Application>
  <PresentationFormat>Экран (4:3)</PresentationFormat>
  <Paragraphs>305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1" baseType="lpstr">
      <vt:lpstr>Arial</vt:lpstr>
      <vt:lpstr>Arial Black</vt:lpstr>
      <vt:lpstr>Calibri</vt:lpstr>
      <vt:lpstr>Century Schoolbook</vt:lpstr>
      <vt:lpstr>Comic Sans MS</vt:lpstr>
      <vt:lpstr>Constantia</vt:lpstr>
      <vt:lpstr>Garamond</vt:lpstr>
      <vt:lpstr>Georgia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РЕЖИМ ДНЯ  группа кратковременного пребывания</vt:lpstr>
      <vt:lpstr>РЕЖИМ ДНЯ  группа кратковременного пребывания</vt:lpstr>
      <vt:lpstr>Адаптация – это процесс вхождения в новую среду и приспособление к ее условиям</vt:lpstr>
      <vt:lpstr>Адаптация – это процесс вхождения в новую среду и приспособление к ее условиям</vt:lpstr>
      <vt:lpstr>Адаптация – это процесс вхождения в новую среду и приспособление к ее условиям</vt:lpstr>
      <vt:lpstr>От чего же зависит характер и длительность адаптационного периода?</vt:lpstr>
      <vt:lpstr>От чего же зависит характер и длительность адаптационного периода?</vt:lpstr>
      <vt:lpstr>Советы родителям</vt:lpstr>
      <vt:lpstr>Советы родителям</vt:lpstr>
      <vt:lpstr>Советы родителям</vt:lpstr>
      <vt:lpstr>ЧТО НЕОБХОДИМО РЕБЕНКУ  В ГРУППЕ</vt:lpstr>
      <vt:lpstr>Безопасность. Проход – питание Карту «Проход – питание» можно забрать у воспитателя.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Льготные категории</vt:lpstr>
      <vt:lpstr>Презентация PowerPoint</vt:lpstr>
      <vt:lpstr>  Обязанности родителей  (Договор об образовании по образовательным программам ДО между ГБОУ Школа № 1238 и родителем (законным представителем) ребенка</vt:lpstr>
      <vt:lpstr>  Обязанности родителей  (Договор об образовании по образовательным программам ДО между ГБОУ Школа № 1238 и родителем (законным представителем) ребенка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2653</dc:creator>
  <cp:lastModifiedBy>Пользователь</cp:lastModifiedBy>
  <cp:revision>222</cp:revision>
  <dcterms:created xsi:type="dcterms:W3CDTF">2015-04-01T07:26:41Z</dcterms:created>
  <dcterms:modified xsi:type="dcterms:W3CDTF">2024-08-19T13:24:43Z</dcterms:modified>
</cp:coreProperties>
</file>